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2435" r:id="rId5"/>
    <p:sldId id="2457" r:id="rId6"/>
    <p:sldId id="2458" r:id="rId7"/>
    <p:sldId id="258" r:id="rId8"/>
    <p:sldId id="2439" r:id="rId9"/>
    <p:sldId id="2455" r:id="rId10"/>
    <p:sldId id="259" r:id="rId11"/>
    <p:sldId id="2456" r:id="rId12"/>
    <p:sldId id="2460" r:id="rId13"/>
    <p:sldId id="2459" r:id="rId14"/>
    <p:sldId id="2461" r:id="rId15"/>
    <p:sldId id="2462" r:id="rId16"/>
    <p:sldId id="2463" r:id="rId17"/>
    <p:sldId id="2448" r:id="rId18"/>
    <p:sldId id="2464" r:id="rId19"/>
    <p:sldId id="2465" r:id="rId20"/>
    <p:sldId id="2466" r:id="rId21"/>
    <p:sldId id="2467" r:id="rId22"/>
    <p:sldId id="2468" r:id="rId23"/>
    <p:sldId id="2469" r:id="rId24"/>
    <p:sldId id="2470" r:id="rId25"/>
    <p:sldId id="2471" r:id="rId26"/>
    <p:sldId id="2472" r:id="rId27"/>
    <p:sldId id="2438" r:id="rId28"/>
    <p:sldId id="243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4" autoAdjust="0"/>
  </p:normalViewPr>
  <p:slideViewPr>
    <p:cSldViewPr snapToGrid="0">
      <p:cViewPr>
        <p:scale>
          <a:sx n="75" d="100"/>
          <a:sy n="75" d="100"/>
        </p:scale>
        <p:origin x="-498" y="0"/>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7/26/2018</a:t>
            </a:fld>
            <a:endParaRPr lang="en-US" dirty="0"/>
          </a:p>
        </p:txBody>
      </p:sp>
      <p:sp>
        <p:nvSpPr>
          <p:cNvPr id="4" name="Footer Placeholder 3">
            <a:extLst>
              <a:ext uri="{FF2B5EF4-FFF2-40B4-BE49-F238E27FC236}">
                <a16:creationId xmlns=""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7/26/2018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lvl1pPr>
              <a:defRPr/>
            </a:lvl1pPr>
          </a:lstStyle>
          <a:p>
            <a:r>
              <a:rPr lang="en-US" dirty="0"/>
              <a:t>r</a:t>
            </a:r>
          </a:p>
        </p:txBody>
      </p:sp>
      <p:sp>
        <p:nvSpPr>
          <p:cNvPr id="8" name="Title 1">
            <a:extLst>
              <a:ext uri="{FF2B5EF4-FFF2-40B4-BE49-F238E27FC236}">
                <a16:creationId xmlns=""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dirty="0"/>
              <a:t>Click icon to add picture</a:t>
            </a:r>
          </a:p>
        </p:txBody>
      </p:sp>
      <p:sp>
        <p:nvSpPr>
          <p:cNvPr id="58" name="Text Placeholder 2">
            <a:extLst>
              <a:ext uri="{FF2B5EF4-FFF2-40B4-BE49-F238E27FC236}">
                <a16:creationId xmlns=""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6417424" y="1787237"/>
            <a:ext cx="5393575" cy="4557794"/>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a:extLst>
              <a:ext uri="{FF2B5EF4-FFF2-40B4-BE49-F238E27FC236}">
                <a16:creationId xmlns="" xmlns:a16="http://schemas.microsoft.com/office/drawing/2014/main" id="{C0062100-2FE3-4CF0-84FE-F1A56C4EDCE0}"/>
              </a:ext>
            </a:extLst>
          </p:cNvPr>
          <p:cNvPicPr>
            <a:picLocks noChangeAspect="1"/>
          </p:cNvPicPr>
          <p:nvPr userDrawn="1"/>
        </p:nvPicPr>
        <p:blipFill>
          <a:blip r:embed="rId2"/>
          <a:stretch>
            <a:fillRect/>
          </a:stretch>
        </p:blipFill>
        <p:spPr>
          <a:xfrm>
            <a:off x="41650" y="1186249"/>
            <a:ext cx="6334124" cy="4220110"/>
          </a:xfrm>
          <a:prstGeom prst="rect">
            <a:avLst/>
          </a:prstGeom>
        </p:spPr>
      </p:pic>
      <p:sp>
        <p:nvSpPr>
          <p:cNvPr id="9" name="Picture Placeholder 8">
            <a:extLst>
              <a:ext uri="{FF2B5EF4-FFF2-40B4-BE49-F238E27FC236}">
                <a16:creationId xmlns="" xmlns:a16="http://schemas.microsoft.com/office/drawing/2014/main" id="{186FE9B2-6286-484B-8943-95EE0B6B0267}"/>
              </a:ext>
            </a:extLst>
          </p:cNvPr>
          <p:cNvSpPr>
            <a:spLocks noGrp="1"/>
          </p:cNvSpPr>
          <p:nvPr>
            <p:ph type="pic" sz="quarter" idx="14"/>
          </p:nvPr>
        </p:nvSpPr>
        <p:spPr>
          <a:xfrm>
            <a:off x="44247" y="840000"/>
            <a:ext cx="6331527" cy="6846932"/>
          </a:xfrm>
          <a:effectLst>
            <a:innerShdw blurRad="254000" dist="127000">
              <a:prstClr val="black">
                <a:alpha val="50000"/>
              </a:prstClr>
            </a:innerShdw>
          </a:effectLst>
        </p:spPr>
        <p:txBody>
          <a:bodyPr anchor="ctr"/>
          <a:lstStyle>
            <a:lvl1pPr marL="0" indent="0" algn="ctr">
              <a:buNone/>
              <a:defRPr/>
            </a:lvl1pPr>
          </a:lstStyle>
          <a:p>
            <a:endParaRPr lang="en-US" dirty="0"/>
          </a:p>
        </p:txBody>
      </p:sp>
      <p:sp>
        <p:nvSpPr>
          <p:cNvPr id="11" name="Slide Number Placeholder 5">
            <a:extLst>
              <a:ext uri="{FF2B5EF4-FFF2-40B4-BE49-F238E27FC236}">
                <a16:creationId xmlns=""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 xmlns:a16="http://schemas.microsoft.com/office/drawing/2014/main" id="{0A2ACE11-44E0-44ED-AA10-CB0B57204E89}"/>
              </a:ext>
            </a:extLst>
          </p:cNvPr>
          <p:cNvSpPr/>
          <p:nvPr/>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53" r:id="rId8"/>
    <p:sldLayoutId id="2147483655" r:id="rId9"/>
    <p:sldLayoutId id="2147483666" r:id="rId10"/>
  </p:sldLayoutIdLst>
  <p:hf hdr="0" ftr="0" dt="0"/>
  <p:txStyles>
    <p:titleStyle>
      <a:lvl1pPr algn="ctr"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0.png"/><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p:spPr>
      </p:pic>
      <p:sp>
        <p:nvSpPr>
          <p:cNvPr id="5" name="Rectangle 4" descr="Accent block">
            <a:extLst>
              <a:ext uri="{FF2B5EF4-FFF2-40B4-BE49-F238E27FC236}">
                <a16:creationId xmlns=""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 xmlns:a16="http://schemas.microsoft.com/office/drawing/2014/main" id="{4F7706BE-EF2E-459C-8778-01DDD354C634}"/>
              </a:ext>
            </a:extLst>
          </p:cNvPr>
          <p:cNvSpPr>
            <a:spLocks noGrp="1"/>
          </p:cNvSpPr>
          <p:nvPr>
            <p:ph type="title"/>
          </p:nvPr>
        </p:nvSpPr>
        <p:spPr>
          <a:xfrm>
            <a:off x="702365" y="2888984"/>
            <a:ext cx="10787270" cy="830649"/>
          </a:xfrm>
        </p:spPr>
        <p:txBody>
          <a:bodyPr>
            <a:normAutofit/>
          </a:bodyPr>
          <a:lstStyle/>
          <a:p>
            <a:r>
              <a:rPr lang="en-US" sz="4400" b="1" dirty="0" smtClean="0"/>
              <a:t>Data Science with Python</a:t>
            </a:r>
            <a:endParaRPr lang="en-US" sz="4400" b="1" dirty="0">
              <a:solidFill>
                <a:schemeClr val="bg1"/>
              </a:solidFill>
            </a:endParaRPr>
          </a:p>
        </p:txBody>
      </p:sp>
      <p:sp>
        <p:nvSpPr>
          <p:cNvPr id="7" name="Text Placeholder 6">
            <a:extLst>
              <a:ext uri="{FF2B5EF4-FFF2-40B4-BE49-F238E27FC236}">
                <a16:creationId xmlns="" xmlns:a16="http://schemas.microsoft.com/office/drawing/2014/main" id="{5D865526-EC39-4780-A2A8-274A80A5C19B}"/>
              </a:ext>
            </a:extLst>
          </p:cNvPr>
          <p:cNvSpPr>
            <a:spLocks noGrp="1"/>
          </p:cNvSpPr>
          <p:nvPr>
            <p:ph type="body" idx="1"/>
          </p:nvPr>
        </p:nvSpPr>
        <p:spPr>
          <a:xfrm>
            <a:off x="9425248" y="5470696"/>
            <a:ext cx="2514600" cy="1072886"/>
          </a:xfrm>
        </p:spPr>
        <p:txBody>
          <a:bodyPr>
            <a:normAutofit fontScale="77500" lnSpcReduction="20000"/>
          </a:bodyPr>
          <a:lstStyle/>
          <a:p>
            <a:pPr algn="l"/>
            <a:r>
              <a:rPr lang="en-US" dirty="0"/>
              <a:t>Presented by </a:t>
            </a:r>
          </a:p>
          <a:p>
            <a:pPr algn="l"/>
            <a:r>
              <a:rPr lang="en-US" dirty="0" smtClean="0"/>
              <a:t>Shivam Patel</a:t>
            </a:r>
            <a:endParaRPr lang="en-US" dirty="0">
              <a:solidFill>
                <a:schemeClr val="bg1"/>
              </a:solidFill>
            </a:endParaRPr>
          </a:p>
          <a:p>
            <a:pPr algn="l"/>
            <a:r>
              <a:rPr lang="en-US" dirty="0" smtClean="0">
                <a:solidFill>
                  <a:schemeClr val="bg1"/>
                </a:solidFill>
              </a:rPr>
              <a:t>11611415 </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2E478F-E849-4A8C-AF1F-CBCC78A7CBFA}" type="slidenum">
              <a:rPr lang="en-US" smtClean="0"/>
              <a:t>10</a:t>
            </a:fld>
            <a:endParaRPr lang="en-US" dirty="0"/>
          </a:p>
        </p:txBody>
      </p:sp>
      <p:sp>
        <p:nvSpPr>
          <p:cNvPr id="7" name="Title 6"/>
          <p:cNvSpPr>
            <a:spLocks noGrp="1"/>
          </p:cNvSpPr>
          <p:nvPr>
            <p:ph type="title"/>
          </p:nvPr>
        </p:nvSpPr>
        <p:spPr/>
        <p:txBody>
          <a:bodyPr/>
          <a:lstStyle/>
          <a:p>
            <a:r>
              <a:rPr lang="en-IN" dirty="0" smtClean="0"/>
              <a:t>Libraries used in Data Science</a:t>
            </a:r>
            <a:endParaRPr lang="en-IN" dirty="0"/>
          </a:p>
        </p:txBody>
      </p:sp>
      <p:sp>
        <p:nvSpPr>
          <p:cNvPr id="8" name="Content Placeholder 7"/>
          <p:cNvSpPr>
            <a:spLocks noGrp="1"/>
          </p:cNvSpPr>
          <p:nvPr>
            <p:ph idx="1"/>
          </p:nvPr>
        </p:nvSpPr>
        <p:spPr/>
        <p:txBody>
          <a:bodyPr/>
          <a:lstStyle/>
          <a:p>
            <a:pPr lvl="0"/>
            <a:r>
              <a:rPr lang="en-IN" sz="1800" b="1" dirty="0" err="1" smtClean="0"/>
              <a:t>Numpy</a:t>
            </a:r>
            <a:r>
              <a:rPr lang="en-IN" sz="1800" b="1" dirty="0" smtClean="0"/>
              <a:t> library:</a:t>
            </a:r>
            <a:r>
              <a:rPr lang="en-IN" b="1" dirty="0" smtClean="0"/>
              <a:t> </a:t>
            </a:r>
            <a:r>
              <a:rPr lang="en-IN" b="1" dirty="0" err="1"/>
              <a:t>NumPy</a:t>
            </a:r>
            <a:r>
              <a:rPr lang="en-IN" dirty="0"/>
              <a:t> stands for Numerical Python. The most powerful feature of </a:t>
            </a:r>
            <a:r>
              <a:rPr lang="en-IN" dirty="0" err="1"/>
              <a:t>NumPy</a:t>
            </a:r>
            <a:r>
              <a:rPr lang="en-IN" dirty="0"/>
              <a:t> is n-dimensional array. This library also contains basic linear algebra functions, Fourier transforms,  advanced random number capabilities and tools for integration with other low level languages like Fortran, C and C</a:t>
            </a:r>
            <a:r>
              <a:rPr lang="en-IN" dirty="0" smtClean="0"/>
              <a:t>++.</a:t>
            </a:r>
          </a:p>
          <a:p>
            <a:pPr marL="0" lvl="0" indent="0">
              <a:buNone/>
            </a:pPr>
            <a:r>
              <a:rPr lang="en-IN" dirty="0"/>
              <a:t>	</a:t>
            </a:r>
            <a:r>
              <a:rPr lang="en-IN" dirty="0" smtClean="0"/>
              <a:t>syntax to import </a:t>
            </a:r>
            <a:r>
              <a:rPr lang="en-IN" dirty="0" err="1" smtClean="0"/>
              <a:t>Numpy</a:t>
            </a:r>
            <a:r>
              <a:rPr lang="en-IN" dirty="0" smtClean="0"/>
              <a:t>: import </a:t>
            </a:r>
            <a:r>
              <a:rPr lang="en-IN" dirty="0" err="1" smtClean="0"/>
              <a:t>numpy</a:t>
            </a:r>
            <a:r>
              <a:rPr lang="en-IN" dirty="0" smtClean="0"/>
              <a:t> as np</a:t>
            </a:r>
          </a:p>
          <a:p>
            <a:pPr marL="0" indent="0">
              <a:buNone/>
            </a:pPr>
            <a:r>
              <a:rPr lang="en-IN" dirty="0" err="1" smtClean="0"/>
              <a:t>Nd</a:t>
            </a:r>
            <a:r>
              <a:rPr lang="en-IN" dirty="0" smtClean="0"/>
              <a:t> –array: </a:t>
            </a:r>
            <a:r>
              <a:rPr lang="en-IN" dirty="0"/>
              <a:t>a = </a:t>
            </a:r>
            <a:r>
              <a:rPr lang="en-IN" dirty="0" err="1"/>
              <a:t>np.array</a:t>
            </a:r>
            <a:r>
              <a:rPr lang="en-IN" dirty="0"/>
              <a:t>([1,2,3]) </a:t>
            </a:r>
            <a:endParaRPr lang="en-IN" dirty="0" smtClean="0"/>
          </a:p>
          <a:p>
            <a:pPr marL="0" lvl="0" indent="0">
              <a:buNone/>
            </a:pPr>
            <a:r>
              <a:rPr lang="en-IN" dirty="0" smtClean="0"/>
              <a:t>Various in built functions in </a:t>
            </a:r>
            <a:r>
              <a:rPr lang="en-IN" dirty="0" err="1" smtClean="0"/>
              <a:t>Numpy</a:t>
            </a:r>
            <a:r>
              <a:rPr lang="en-IN" dirty="0" smtClean="0"/>
              <a:t> library are:</a:t>
            </a:r>
          </a:p>
          <a:p>
            <a:pPr marL="342900" lvl="0" indent="-342900">
              <a:buAutoNum type="arabicParenR"/>
            </a:pPr>
            <a:r>
              <a:rPr lang="en-US" b="1" dirty="0" err="1" smtClean="0"/>
              <a:t>numpy.linspace</a:t>
            </a:r>
            <a:r>
              <a:rPr lang="en-IN" dirty="0" smtClean="0"/>
              <a:t>- Ex:- x=</a:t>
            </a:r>
            <a:r>
              <a:rPr lang="en-IN" dirty="0" err="1" smtClean="0"/>
              <a:t>np.linspace</a:t>
            </a:r>
            <a:r>
              <a:rPr lang="en-IN" dirty="0" smtClean="0"/>
              <a:t>(10,20,5)</a:t>
            </a:r>
          </a:p>
          <a:p>
            <a:pPr marL="342900" indent="-342900">
              <a:buFont typeface="Arial" panose="020B0604020202020204" pitchFamily="34" charset="0"/>
              <a:buAutoNum type="arabicParenR"/>
            </a:pPr>
            <a:r>
              <a:rPr lang="en-IN" dirty="0" smtClean="0"/>
              <a:t> </a:t>
            </a:r>
            <a:r>
              <a:rPr lang="en-US" b="1" dirty="0" err="1" smtClean="0"/>
              <a:t>numpy.arange</a:t>
            </a:r>
            <a:r>
              <a:rPr lang="en-US" b="1" dirty="0" smtClean="0"/>
              <a:t> – </a:t>
            </a:r>
            <a:r>
              <a:rPr lang="en-US" dirty="0" smtClean="0"/>
              <a:t>Ex:- </a:t>
            </a:r>
            <a:r>
              <a:rPr lang="en-IN" dirty="0"/>
              <a:t>x = </a:t>
            </a:r>
            <a:r>
              <a:rPr lang="en-IN" dirty="0" err="1"/>
              <a:t>np.arange</a:t>
            </a:r>
            <a:r>
              <a:rPr lang="en-IN" dirty="0"/>
              <a:t>(5) </a:t>
            </a:r>
          </a:p>
          <a:p>
            <a:pPr marL="342900" indent="-342900">
              <a:buFont typeface="Arial" panose="020B0604020202020204" pitchFamily="34" charset="0"/>
              <a:buAutoNum type="arabicParenR"/>
            </a:pPr>
            <a:endParaRPr lang="en-IN" dirty="0"/>
          </a:p>
          <a:p>
            <a:pPr marL="342900" lvl="0" indent="-342900">
              <a:buAutoNum type="arabicParenR"/>
            </a:pPr>
            <a:endParaRPr lang="en-IN" dirty="0"/>
          </a:p>
          <a:p>
            <a:endParaRPr lang="en-IN" b="1" dirty="0"/>
          </a:p>
        </p:txBody>
      </p:sp>
    </p:spTree>
    <p:extLst>
      <p:ext uri="{BB962C8B-B14F-4D97-AF65-F5344CB8AC3E}">
        <p14:creationId xmlns:p14="http://schemas.microsoft.com/office/powerpoint/2010/main" val="32385682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2E478F-E849-4A8C-AF1F-CBCC78A7CBFA}" type="slidenum">
              <a:rPr lang="en-US" smtClean="0"/>
              <a:t>11</a:t>
            </a:fld>
            <a:endParaRPr lang="en-US" dirty="0"/>
          </a:p>
        </p:txBody>
      </p:sp>
      <p:sp>
        <p:nvSpPr>
          <p:cNvPr id="7" name="Title 6"/>
          <p:cNvSpPr>
            <a:spLocks noGrp="1"/>
          </p:cNvSpPr>
          <p:nvPr>
            <p:ph type="title"/>
          </p:nvPr>
        </p:nvSpPr>
        <p:spPr/>
        <p:txBody>
          <a:bodyPr/>
          <a:lstStyle/>
          <a:p>
            <a:r>
              <a:rPr lang="en-IN" dirty="0" smtClean="0"/>
              <a:t>Libraries used in Data Science</a:t>
            </a:r>
            <a:endParaRPr lang="en-IN" dirty="0"/>
          </a:p>
        </p:txBody>
      </p:sp>
      <p:sp>
        <p:nvSpPr>
          <p:cNvPr id="8" name="Content Placeholder 7"/>
          <p:cNvSpPr>
            <a:spLocks noGrp="1"/>
          </p:cNvSpPr>
          <p:nvPr>
            <p:ph idx="1"/>
          </p:nvPr>
        </p:nvSpPr>
        <p:spPr/>
        <p:txBody>
          <a:bodyPr/>
          <a:lstStyle/>
          <a:p>
            <a:r>
              <a:rPr lang="en-US" sz="1800" b="1" dirty="0" err="1" smtClean="0"/>
              <a:t>Scipy</a:t>
            </a:r>
            <a:r>
              <a:rPr lang="en-US" sz="1800" b="1" dirty="0" smtClean="0"/>
              <a:t> Library:- </a:t>
            </a:r>
            <a:r>
              <a:rPr lang="en-IN" sz="1800" b="1" dirty="0" err="1" smtClean="0"/>
              <a:t>SciPy</a:t>
            </a:r>
            <a:r>
              <a:rPr lang="en-IN" sz="1800" dirty="0"/>
              <a:t> stands for Scientific Python. </a:t>
            </a:r>
            <a:r>
              <a:rPr lang="en-IN" sz="1800" dirty="0" err="1"/>
              <a:t>SciPy</a:t>
            </a:r>
            <a:r>
              <a:rPr lang="en-IN" sz="1800" dirty="0"/>
              <a:t> is built on </a:t>
            </a:r>
            <a:r>
              <a:rPr lang="en-IN" sz="1800" dirty="0" err="1"/>
              <a:t>NumPy</a:t>
            </a:r>
            <a:r>
              <a:rPr lang="en-IN" sz="1800" dirty="0"/>
              <a:t>. It is one of the most useful library for variety of high level science and engineering modules like discrete Fourier transform, Linear Algebra, Optimization and Sparse matrices</a:t>
            </a:r>
            <a:r>
              <a:rPr lang="en-IN" sz="1800" dirty="0" smtClean="0"/>
              <a:t>.</a:t>
            </a:r>
            <a:endParaRPr lang="en-IN" dirty="0" smtClean="0"/>
          </a:p>
          <a:p>
            <a:pPr marL="0" indent="0">
              <a:buNone/>
            </a:pPr>
            <a:r>
              <a:rPr lang="en-IN" b="1" dirty="0" err="1" smtClean="0"/>
              <a:t>Scipy</a:t>
            </a:r>
            <a:r>
              <a:rPr lang="en-IN" b="1" dirty="0" smtClean="0"/>
              <a:t>- </a:t>
            </a:r>
            <a:r>
              <a:rPr lang="en-IN" b="1" dirty="0" err="1" smtClean="0"/>
              <a:t>Linalg</a:t>
            </a:r>
            <a:r>
              <a:rPr lang="en-IN" b="1" dirty="0" smtClean="0"/>
              <a:t>: </a:t>
            </a:r>
            <a:r>
              <a:rPr lang="en-IN" dirty="0" smtClean="0"/>
              <a:t>It is used to solve linear algebra problems. </a:t>
            </a:r>
            <a:r>
              <a:rPr lang="en-IN" dirty="0"/>
              <a:t>It contains functions like solve, </a:t>
            </a:r>
            <a:r>
              <a:rPr lang="en-IN" dirty="0" err="1"/>
              <a:t>det</a:t>
            </a:r>
            <a:r>
              <a:rPr lang="en-IN" dirty="0"/>
              <a:t>, </a:t>
            </a:r>
            <a:r>
              <a:rPr lang="en-IN" dirty="0" err="1"/>
              <a:t>svd</a:t>
            </a:r>
            <a:r>
              <a:rPr lang="en-IN" dirty="0"/>
              <a:t>, </a:t>
            </a:r>
            <a:r>
              <a:rPr lang="en-IN" dirty="0" err="1"/>
              <a:t>eig</a:t>
            </a:r>
            <a:r>
              <a:rPr lang="en-IN" dirty="0"/>
              <a:t>(for </a:t>
            </a:r>
            <a:r>
              <a:rPr lang="en-IN" dirty="0" err="1"/>
              <a:t>eigen</a:t>
            </a:r>
            <a:r>
              <a:rPr lang="en-IN" dirty="0"/>
              <a:t> values</a:t>
            </a:r>
            <a:r>
              <a:rPr lang="en-IN" dirty="0" smtClean="0"/>
              <a:t>)</a:t>
            </a:r>
          </a:p>
          <a:p>
            <a:pPr marL="0" indent="0">
              <a:buNone/>
            </a:pPr>
            <a:r>
              <a:rPr lang="en-IN" dirty="0"/>
              <a:t>A = </a:t>
            </a:r>
            <a:r>
              <a:rPr lang="en-IN" dirty="0" err="1"/>
              <a:t>np.array</a:t>
            </a:r>
            <a:r>
              <a:rPr lang="en-IN" dirty="0"/>
              <a:t>([[1,2],[3,4</a:t>
            </a:r>
            <a:r>
              <a:rPr lang="en-IN" dirty="0" smtClean="0"/>
              <a:t>]])</a:t>
            </a:r>
          </a:p>
          <a:p>
            <a:pPr marL="0" indent="0">
              <a:buNone/>
            </a:pPr>
            <a:r>
              <a:rPr lang="en-IN" dirty="0"/>
              <a:t>b = </a:t>
            </a:r>
            <a:r>
              <a:rPr lang="en-IN" dirty="0" err="1"/>
              <a:t>np.array</a:t>
            </a:r>
            <a:r>
              <a:rPr lang="en-IN" dirty="0"/>
              <a:t>([2, 4, -1</a:t>
            </a:r>
            <a:r>
              <a:rPr lang="en-IN" dirty="0" smtClean="0"/>
              <a:t>])</a:t>
            </a:r>
          </a:p>
          <a:p>
            <a:pPr marL="342900" indent="-342900">
              <a:buFont typeface="Arial" panose="020B0604020202020204" pitchFamily="34" charset="0"/>
              <a:buAutoNum type="arabicParenR"/>
            </a:pPr>
            <a:r>
              <a:rPr lang="en-IN" dirty="0" err="1" smtClean="0"/>
              <a:t>det</a:t>
            </a:r>
            <a:r>
              <a:rPr lang="en-IN" dirty="0" smtClean="0"/>
              <a:t>- to calculate determinant of a matrix. </a:t>
            </a:r>
            <a:r>
              <a:rPr lang="en-IN" b="1" dirty="0" smtClean="0"/>
              <a:t>Syntax</a:t>
            </a:r>
            <a:r>
              <a:rPr lang="en-IN" dirty="0" smtClean="0"/>
              <a:t>: x </a:t>
            </a:r>
            <a:r>
              <a:rPr lang="en-IN" dirty="0"/>
              <a:t>= </a:t>
            </a:r>
            <a:r>
              <a:rPr lang="en-IN" dirty="0" err="1"/>
              <a:t>linalg.det</a:t>
            </a:r>
            <a:r>
              <a:rPr lang="en-IN" dirty="0"/>
              <a:t>(A)</a:t>
            </a:r>
          </a:p>
          <a:p>
            <a:pPr marL="342900" indent="-342900">
              <a:buFont typeface="Arial" panose="020B0604020202020204" pitchFamily="34" charset="0"/>
              <a:buAutoNum type="arabicParenR"/>
            </a:pPr>
            <a:r>
              <a:rPr lang="en-IN" dirty="0" err="1" smtClean="0"/>
              <a:t>Eig</a:t>
            </a:r>
            <a:r>
              <a:rPr lang="en-IN" dirty="0" smtClean="0"/>
              <a:t>- To calculate </a:t>
            </a:r>
            <a:r>
              <a:rPr lang="en-US" dirty="0"/>
              <a:t>Eigenvalues and </a:t>
            </a:r>
            <a:r>
              <a:rPr lang="en-US" dirty="0" smtClean="0"/>
              <a:t>Eigenvectors of matrix. </a:t>
            </a:r>
            <a:r>
              <a:rPr lang="en-US" b="1" dirty="0" smtClean="0"/>
              <a:t>Syntax</a:t>
            </a:r>
            <a:r>
              <a:rPr lang="en-US" dirty="0" smtClean="0"/>
              <a:t>: </a:t>
            </a:r>
            <a:r>
              <a:rPr lang="en-IN" dirty="0"/>
              <a:t>l, v = </a:t>
            </a:r>
            <a:r>
              <a:rPr lang="en-IN" dirty="0" err="1"/>
              <a:t>linalg.eig</a:t>
            </a:r>
            <a:r>
              <a:rPr lang="en-IN" dirty="0"/>
              <a:t>(A)</a:t>
            </a:r>
          </a:p>
          <a:p>
            <a:pPr marL="342900" indent="-342900">
              <a:buFont typeface="Arial" panose="020B0604020202020204" pitchFamily="34" charset="0"/>
              <a:buAutoNum type="arabicParenR"/>
            </a:pPr>
            <a:r>
              <a:rPr lang="en-IN" dirty="0" smtClean="0"/>
              <a:t>Solve- To solve the value of </a:t>
            </a:r>
            <a:r>
              <a:rPr lang="en-IN" dirty="0" err="1" smtClean="0"/>
              <a:t>x,y,z</a:t>
            </a:r>
            <a:r>
              <a:rPr lang="en-IN" dirty="0" smtClean="0"/>
              <a:t> in linear equations x </a:t>
            </a:r>
            <a:r>
              <a:rPr lang="en-IN" dirty="0"/>
              <a:t>= </a:t>
            </a:r>
            <a:r>
              <a:rPr lang="en-IN" dirty="0" err="1" smtClean="0"/>
              <a:t>linalg.solve</a:t>
            </a:r>
            <a:r>
              <a:rPr lang="en-IN" dirty="0" smtClean="0"/>
              <a:t>(</a:t>
            </a:r>
            <a:r>
              <a:rPr lang="en-IN" dirty="0" err="1" smtClean="0"/>
              <a:t>aA</a:t>
            </a:r>
            <a:r>
              <a:rPr lang="en-IN" dirty="0" smtClean="0"/>
              <a:t> </a:t>
            </a:r>
            <a:r>
              <a:rPr lang="en-IN" dirty="0"/>
              <a:t>b)</a:t>
            </a:r>
          </a:p>
          <a:p>
            <a:pPr marL="342900" indent="-342900">
              <a:buAutoNum type="arabicParenR"/>
            </a:pPr>
            <a:endParaRPr lang="en-IN" dirty="0" smtClean="0"/>
          </a:p>
          <a:p>
            <a:pPr marL="342900" lvl="0" indent="-342900">
              <a:buAutoNum type="arabicParenR"/>
            </a:pPr>
            <a:endParaRPr lang="en-IN" dirty="0"/>
          </a:p>
          <a:p>
            <a:endParaRPr lang="en-IN" b="1" dirty="0"/>
          </a:p>
        </p:txBody>
      </p:sp>
    </p:spTree>
    <p:extLst>
      <p:ext uri="{BB962C8B-B14F-4D97-AF65-F5344CB8AC3E}">
        <p14:creationId xmlns:p14="http://schemas.microsoft.com/office/powerpoint/2010/main" val="1479508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2E478F-E849-4A8C-AF1F-CBCC78A7CBFA}" type="slidenum">
              <a:rPr lang="en-US" smtClean="0"/>
              <a:t>12</a:t>
            </a:fld>
            <a:endParaRPr lang="en-US" dirty="0"/>
          </a:p>
        </p:txBody>
      </p:sp>
      <p:sp>
        <p:nvSpPr>
          <p:cNvPr id="7" name="Title 6"/>
          <p:cNvSpPr>
            <a:spLocks noGrp="1"/>
          </p:cNvSpPr>
          <p:nvPr>
            <p:ph type="title"/>
          </p:nvPr>
        </p:nvSpPr>
        <p:spPr/>
        <p:txBody>
          <a:bodyPr/>
          <a:lstStyle/>
          <a:p>
            <a:r>
              <a:rPr lang="en-IN" dirty="0" smtClean="0"/>
              <a:t>Libraries used in Data Science</a:t>
            </a:r>
            <a:endParaRPr lang="en-IN" dirty="0"/>
          </a:p>
        </p:txBody>
      </p:sp>
      <p:sp>
        <p:nvSpPr>
          <p:cNvPr id="8" name="Content Placeholder 7"/>
          <p:cNvSpPr>
            <a:spLocks noGrp="1"/>
          </p:cNvSpPr>
          <p:nvPr>
            <p:ph idx="1"/>
          </p:nvPr>
        </p:nvSpPr>
        <p:spPr>
          <a:xfrm>
            <a:off x="594519" y="1282701"/>
            <a:ext cx="10989920" cy="4894262"/>
          </a:xfrm>
        </p:spPr>
        <p:txBody>
          <a:bodyPr>
            <a:normAutofit lnSpcReduction="10000"/>
          </a:bodyPr>
          <a:lstStyle/>
          <a:p>
            <a:r>
              <a:rPr lang="en-US" sz="1800" b="1" dirty="0" smtClean="0"/>
              <a:t>Pandas Library:- </a:t>
            </a:r>
            <a:r>
              <a:rPr lang="en-US" sz="1800" dirty="0"/>
              <a:t>In computer programming, pandas is software library written for the Python programming language for data manipulation and analysis. </a:t>
            </a:r>
            <a:endParaRPr lang="en-US" sz="1800" dirty="0" smtClean="0"/>
          </a:p>
          <a:p>
            <a:pPr marL="342900" indent="-342900">
              <a:buAutoNum type="arabicParenR"/>
            </a:pPr>
            <a:r>
              <a:rPr lang="en-US" sz="1800" dirty="0" err="1" smtClean="0"/>
              <a:t>DataFrame</a:t>
            </a:r>
            <a:r>
              <a:rPr lang="en-US" sz="1800" dirty="0" smtClean="0"/>
              <a:t> </a:t>
            </a:r>
            <a:r>
              <a:rPr lang="en-US" sz="1800" dirty="0"/>
              <a:t>object for data manipulation with integrated </a:t>
            </a:r>
            <a:r>
              <a:rPr lang="en-US" sz="1800" dirty="0" smtClean="0"/>
              <a:t>indexing.</a:t>
            </a:r>
          </a:p>
          <a:p>
            <a:pPr marL="0" indent="0">
              <a:buNone/>
            </a:pPr>
            <a:r>
              <a:rPr lang="en-IN" sz="1800" dirty="0"/>
              <a:t>import pandas as </a:t>
            </a:r>
            <a:r>
              <a:rPr lang="en-IN" sz="1800" dirty="0" err="1" smtClean="0"/>
              <a:t>pd</a:t>
            </a:r>
            <a:endParaRPr lang="en-IN" sz="1800" dirty="0" smtClean="0"/>
          </a:p>
          <a:p>
            <a:pPr marL="0" indent="0">
              <a:buNone/>
            </a:pPr>
            <a:r>
              <a:rPr lang="en-IN" sz="1800" dirty="0" smtClean="0"/>
              <a:t>data1</a:t>
            </a:r>
            <a:r>
              <a:rPr lang="en-IN" sz="1800" dirty="0"/>
              <a:t>={'London':{2012:205}, 'Beijing':{2008:201</a:t>
            </a:r>
            <a:r>
              <a:rPr lang="en-IN" sz="1800" dirty="0" smtClean="0"/>
              <a:t>}}</a:t>
            </a:r>
          </a:p>
          <a:p>
            <a:pPr marL="0" indent="0">
              <a:buNone/>
            </a:pPr>
            <a:r>
              <a:rPr lang="en-IN" sz="1800" dirty="0" err="1" smtClean="0"/>
              <a:t>pd.DataFrame</a:t>
            </a:r>
            <a:r>
              <a:rPr lang="en-IN" sz="1800" dirty="0" smtClean="0"/>
              <a:t>(data1</a:t>
            </a:r>
            <a:r>
              <a:rPr lang="en-IN" sz="1800" dirty="0"/>
              <a:t>)</a:t>
            </a:r>
          </a:p>
          <a:p>
            <a:pPr marL="0" indent="0">
              <a:buNone/>
            </a:pPr>
            <a:r>
              <a:rPr lang="en-IN" sz="1800" dirty="0" smtClean="0"/>
              <a:t>2) </a:t>
            </a:r>
            <a:r>
              <a:rPr lang="en-US" sz="1800" dirty="0" smtClean="0"/>
              <a:t>Tools </a:t>
            </a:r>
            <a:r>
              <a:rPr lang="en-US" sz="1800" dirty="0"/>
              <a:t>for reading and writing data between in-memory data structures and different file </a:t>
            </a:r>
            <a:r>
              <a:rPr lang="en-US" sz="1800" dirty="0" smtClean="0"/>
              <a:t>formats using read and write function.</a:t>
            </a:r>
            <a:endParaRPr lang="en-IN" sz="1800" dirty="0"/>
          </a:p>
          <a:p>
            <a:pPr marL="0" indent="0">
              <a:buNone/>
            </a:pPr>
            <a:r>
              <a:rPr lang="en-IN" sz="1800" dirty="0" smtClean="0"/>
              <a:t>3) </a:t>
            </a:r>
            <a:r>
              <a:rPr lang="en-US" sz="1800" dirty="0" smtClean="0"/>
              <a:t>Data </a:t>
            </a:r>
            <a:r>
              <a:rPr lang="en-US" sz="1800" dirty="0"/>
              <a:t>alignment and integrated handling of missing data</a:t>
            </a:r>
            <a:r>
              <a:rPr lang="en-US" sz="1800" dirty="0" smtClean="0"/>
              <a:t>.</a:t>
            </a:r>
            <a:endParaRPr lang="en-IN" sz="1800" dirty="0"/>
          </a:p>
          <a:p>
            <a:pPr marL="0" indent="0">
              <a:buNone/>
            </a:pPr>
            <a:r>
              <a:rPr lang="en-US" sz="1800" dirty="0" smtClean="0"/>
              <a:t>4) Data </a:t>
            </a:r>
            <a:r>
              <a:rPr lang="en-US" sz="1800" dirty="0"/>
              <a:t>structure column insertion and </a:t>
            </a:r>
            <a:r>
              <a:rPr lang="en-US" sz="1800" dirty="0" smtClean="0"/>
              <a:t>deletion.</a:t>
            </a:r>
            <a:endParaRPr lang="en-IN" sz="1800" dirty="0"/>
          </a:p>
          <a:p>
            <a:pPr marL="0" indent="0">
              <a:buNone/>
            </a:pPr>
            <a:endParaRPr lang="en-US" sz="1800" dirty="0" smtClean="0"/>
          </a:p>
          <a:p>
            <a:endParaRPr lang="en-IN" dirty="0"/>
          </a:p>
          <a:p>
            <a:endParaRPr lang="en-IN" b="1" dirty="0"/>
          </a:p>
        </p:txBody>
      </p:sp>
    </p:spTree>
    <p:extLst>
      <p:ext uri="{BB962C8B-B14F-4D97-AF65-F5344CB8AC3E}">
        <p14:creationId xmlns:p14="http://schemas.microsoft.com/office/powerpoint/2010/main" val="1569457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2E478F-E849-4A8C-AF1F-CBCC78A7CBFA}" type="slidenum">
              <a:rPr lang="en-US" smtClean="0"/>
              <a:t>13</a:t>
            </a:fld>
            <a:endParaRPr lang="en-US" dirty="0"/>
          </a:p>
        </p:txBody>
      </p:sp>
      <p:sp>
        <p:nvSpPr>
          <p:cNvPr id="7" name="Title 6"/>
          <p:cNvSpPr>
            <a:spLocks noGrp="1"/>
          </p:cNvSpPr>
          <p:nvPr>
            <p:ph type="title"/>
          </p:nvPr>
        </p:nvSpPr>
        <p:spPr/>
        <p:txBody>
          <a:bodyPr/>
          <a:lstStyle/>
          <a:p>
            <a:r>
              <a:rPr lang="en-IN" dirty="0" smtClean="0"/>
              <a:t>Libraries used in Data Science</a:t>
            </a:r>
            <a:endParaRPr lang="en-IN" dirty="0"/>
          </a:p>
        </p:txBody>
      </p:sp>
      <p:sp>
        <p:nvSpPr>
          <p:cNvPr id="8" name="Content Placeholder 7"/>
          <p:cNvSpPr>
            <a:spLocks noGrp="1"/>
          </p:cNvSpPr>
          <p:nvPr>
            <p:ph idx="1"/>
          </p:nvPr>
        </p:nvSpPr>
        <p:spPr>
          <a:xfrm>
            <a:off x="594519" y="1282701"/>
            <a:ext cx="10989920" cy="4894262"/>
          </a:xfrm>
        </p:spPr>
        <p:txBody>
          <a:bodyPr>
            <a:normAutofit/>
          </a:bodyPr>
          <a:lstStyle/>
          <a:p>
            <a:r>
              <a:rPr lang="en-US" sz="1800" b="1" dirty="0" err="1" smtClean="0"/>
              <a:t>Matplotlib</a:t>
            </a:r>
            <a:r>
              <a:rPr lang="en-US" sz="1800" b="1" dirty="0" smtClean="0"/>
              <a:t> Library</a:t>
            </a:r>
            <a:r>
              <a:rPr lang="en-US" sz="1800" dirty="0"/>
              <a:t> </a:t>
            </a:r>
            <a:r>
              <a:rPr lang="en-US" sz="1800" dirty="0" err="1"/>
              <a:t>Matplotlib</a:t>
            </a:r>
            <a:r>
              <a:rPr lang="en-US" sz="1800" dirty="0"/>
              <a:t> is a Python 2D plotting library which produces publication quality figures in a variety of hardcopy formats and interactive environments across </a:t>
            </a:r>
            <a:r>
              <a:rPr lang="en-US" sz="1800" dirty="0" smtClean="0"/>
              <a:t>platforms.</a:t>
            </a:r>
          </a:p>
          <a:p>
            <a:pPr marL="0" indent="0">
              <a:buNone/>
            </a:pPr>
            <a:r>
              <a:rPr lang="en-US" sz="1800" dirty="0" smtClean="0"/>
              <a:t>Syntax to import the library: </a:t>
            </a:r>
            <a:r>
              <a:rPr lang="en-IN" sz="1800" dirty="0"/>
              <a:t>from </a:t>
            </a:r>
            <a:r>
              <a:rPr lang="en-IN" sz="1800" dirty="0" err="1"/>
              <a:t>matplotlib</a:t>
            </a:r>
            <a:r>
              <a:rPr lang="en-IN" sz="1800" dirty="0"/>
              <a:t> import </a:t>
            </a:r>
            <a:r>
              <a:rPr lang="en-IN" sz="1800" dirty="0" err="1"/>
              <a:t>pyplot</a:t>
            </a:r>
            <a:r>
              <a:rPr lang="en-IN" sz="1800" dirty="0"/>
              <a:t> as </a:t>
            </a:r>
            <a:r>
              <a:rPr lang="en-IN" sz="1800" dirty="0" err="1" smtClean="0"/>
              <a:t>plt</a:t>
            </a:r>
            <a:endParaRPr lang="en-IN" sz="1800" dirty="0"/>
          </a:p>
          <a:p>
            <a:r>
              <a:rPr lang="en-IN" sz="1800" dirty="0" smtClean="0"/>
              <a:t>There are various type of plots which can be generated by the use of this library. Ex: Bar chart, Pie chart, histogram, plot and etc.</a:t>
            </a:r>
          </a:p>
          <a:p>
            <a:pPr marL="0" indent="0">
              <a:buNone/>
            </a:pPr>
            <a:r>
              <a:rPr lang="en-IN" sz="1800" dirty="0" smtClean="0"/>
              <a:t>Lets check out the project for more use of these libraries.</a:t>
            </a:r>
            <a:endParaRPr lang="en-US" sz="1800" dirty="0" smtClean="0"/>
          </a:p>
          <a:p>
            <a:endParaRPr lang="en-IN" dirty="0"/>
          </a:p>
          <a:p>
            <a:endParaRPr lang="en-IN" b="1" dirty="0"/>
          </a:p>
        </p:txBody>
      </p:sp>
    </p:spTree>
    <p:extLst>
      <p:ext uri="{BB962C8B-B14F-4D97-AF65-F5344CB8AC3E}">
        <p14:creationId xmlns:p14="http://schemas.microsoft.com/office/powerpoint/2010/main" val="3723657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651D522-2A2B-4464-9EBD-5A3167D11938}"/>
              </a:ext>
            </a:extLst>
          </p:cNvPr>
          <p:cNvSpPr>
            <a:spLocks noGrp="1"/>
          </p:cNvSpPr>
          <p:nvPr>
            <p:ph type="title"/>
          </p:nvPr>
        </p:nvSpPr>
        <p:spPr>
          <a:xfrm>
            <a:off x="607219" y="0"/>
            <a:ext cx="11002962" cy="823913"/>
          </a:xfrm>
        </p:spPr>
        <p:txBody>
          <a:bodyPr/>
          <a:lstStyle/>
          <a:p>
            <a:r>
              <a:rPr lang="en-IN" dirty="0"/>
              <a:t>Project </a:t>
            </a:r>
          </a:p>
        </p:txBody>
      </p:sp>
      <p:sp>
        <p:nvSpPr>
          <p:cNvPr id="8" name="Content Placeholder 7">
            <a:extLst>
              <a:ext uri="{FF2B5EF4-FFF2-40B4-BE49-F238E27FC236}">
                <a16:creationId xmlns="" xmlns:a16="http://schemas.microsoft.com/office/drawing/2014/main" id="{B9FAE67D-A48E-410E-9724-3DA10AE69EE6}"/>
              </a:ext>
            </a:extLst>
          </p:cNvPr>
          <p:cNvSpPr>
            <a:spLocks noGrp="1"/>
          </p:cNvSpPr>
          <p:nvPr>
            <p:ph idx="1"/>
          </p:nvPr>
        </p:nvSpPr>
        <p:spPr>
          <a:xfrm>
            <a:off x="594519" y="1299878"/>
            <a:ext cx="10989920" cy="5202522"/>
          </a:xfrm>
        </p:spPr>
        <p:txBody>
          <a:bodyPr>
            <a:noAutofit/>
          </a:bodyPr>
          <a:lstStyle/>
          <a:p>
            <a:r>
              <a:rPr lang="en-US" dirty="0"/>
              <a:t> Perform a service request data analysis of New York City 311 calls. You will focus on the data wrangling techniques to understand the pattern in the data and also visualize the major complaint types. </a:t>
            </a:r>
            <a:endParaRPr lang="en-IN" dirty="0"/>
          </a:p>
          <a:p>
            <a:pPr lvl="0"/>
            <a:r>
              <a:rPr lang="en-US" dirty="0"/>
              <a:t>Import a 311 NYC service request</a:t>
            </a:r>
            <a:endParaRPr lang="en-IN" dirty="0"/>
          </a:p>
          <a:p>
            <a:pPr lvl="0"/>
            <a:r>
              <a:rPr lang="en-US" dirty="0"/>
              <a:t>Basic data exploratory analysis </a:t>
            </a:r>
            <a:endParaRPr lang="en-IN" dirty="0"/>
          </a:p>
          <a:p>
            <a:pPr lvl="1"/>
            <a:r>
              <a:rPr lang="en-US" dirty="0"/>
              <a:t>Explore data</a:t>
            </a:r>
            <a:endParaRPr lang="en-IN" dirty="0"/>
          </a:p>
          <a:p>
            <a:pPr lvl="1"/>
            <a:r>
              <a:rPr lang="en-US" dirty="0"/>
              <a:t>Find patterns</a:t>
            </a:r>
            <a:endParaRPr lang="en-IN" dirty="0"/>
          </a:p>
          <a:p>
            <a:pPr lvl="1"/>
            <a:r>
              <a:rPr lang="en-US" dirty="0"/>
              <a:t>Display the complaint type and city together</a:t>
            </a:r>
            <a:endParaRPr lang="en-IN" dirty="0"/>
          </a:p>
          <a:p>
            <a:pPr lvl="0"/>
            <a:r>
              <a:rPr lang="en-US" dirty="0"/>
              <a:t>Find major complaint types</a:t>
            </a:r>
            <a:endParaRPr lang="en-IN" dirty="0"/>
          </a:p>
          <a:p>
            <a:pPr lvl="1"/>
            <a:r>
              <a:rPr lang="en-US" dirty="0"/>
              <a:t>Find the top 10 complaint types </a:t>
            </a:r>
            <a:endParaRPr lang="en-IN" dirty="0"/>
          </a:p>
          <a:p>
            <a:pPr lvl="1"/>
            <a:r>
              <a:rPr lang="en-US" dirty="0"/>
              <a:t>Plot a bar graph of count vs. complaint types</a:t>
            </a:r>
            <a:endParaRPr lang="en-IN" dirty="0"/>
          </a:p>
          <a:p>
            <a:pPr lvl="0"/>
            <a:r>
              <a:rPr lang="en-US" dirty="0"/>
              <a:t>Visualize the complaint types</a:t>
            </a:r>
            <a:endParaRPr lang="en-IN" dirty="0"/>
          </a:p>
          <a:p>
            <a:pPr lvl="1"/>
            <a:r>
              <a:rPr lang="en-US" dirty="0"/>
              <a:t>Display the major complaint types and their count</a:t>
            </a:r>
            <a:endParaRPr lang="en-IN" dirty="0"/>
          </a:p>
          <a:p>
            <a:pPr marL="0" indent="0">
              <a:buNone/>
            </a:pPr>
            <a:endParaRPr lang="en-IN" sz="2000" dirty="0"/>
          </a:p>
        </p:txBody>
      </p:sp>
      <p:sp>
        <p:nvSpPr>
          <p:cNvPr id="4" name="Text Placeholder 2">
            <a:extLst>
              <a:ext uri="{FF2B5EF4-FFF2-40B4-BE49-F238E27FC236}">
                <a16:creationId xmlns="" xmlns:a16="http://schemas.microsoft.com/office/drawing/2014/main" id="{360A4152-BDC4-4EDA-BD74-16CFCA2C8A68}"/>
              </a:ext>
            </a:extLst>
          </p:cNvPr>
          <p:cNvSpPr>
            <a:spLocks noGrp="1"/>
          </p:cNvSpPr>
          <p:nvPr>
            <p:ph type="body" sz="quarter" idx="32"/>
          </p:nvPr>
        </p:nvSpPr>
        <p:spPr>
          <a:xfrm>
            <a:off x="594519" y="843542"/>
            <a:ext cx="11002962" cy="353872"/>
          </a:xfrm>
        </p:spPr>
        <p:txBody>
          <a:bodyPr/>
          <a:lstStyle/>
          <a:p>
            <a:r>
              <a:rPr lang="en-IN" b="1" dirty="0"/>
              <a:t>NYC 311 Service Request Analysis</a:t>
            </a:r>
          </a:p>
        </p:txBody>
      </p:sp>
    </p:spTree>
    <p:extLst>
      <p:ext uri="{BB962C8B-B14F-4D97-AF65-F5344CB8AC3E}">
        <p14:creationId xmlns:p14="http://schemas.microsoft.com/office/powerpoint/2010/main" val="19150323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2600"/>
            <a:ext cx="11752951" cy="6108700"/>
          </a:xfrm>
          <a:prstGeom prst="rect">
            <a:avLst/>
          </a:prstGeom>
        </p:spPr>
      </p:pic>
    </p:spTree>
    <p:extLst>
      <p:ext uri="{BB962C8B-B14F-4D97-AF65-F5344CB8AC3E}">
        <p14:creationId xmlns:p14="http://schemas.microsoft.com/office/powerpoint/2010/main" val="4006691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449461"/>
            <a:ext cx="9970095" cy="6075527"/>
          </a:xfrm>
          <a:prstGeom prst="rect">
            <a:avLst/>
          </a:prstGeom>
        </p:spPr>
      </p:pic>
    </p:spTree>
    <p:extLst>
      <p:ext uri="{BB962C8B-B14F-4D97-AF65-F5344CB8AC3E}">
        <p14:creationId xmlns:p14="http://schemas.microsoft.com/office/powerpoint/2010/main" val="33741078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1" y="381435"/>
            <a:ext cx="11268858" cy="5943165"/>
          </a:xfrm>
          <a:prstGeom prst="rect">
            <a:avLst/>
          </a:prstGeom>
        </p:spPr>
      </p:pic>
    </p:spTree>
    <p:extLst>
      <p:ext uri="{BB962C8B-B14F-4D97-AF65-F5344CB8AC3E}">
        <p14:creationId xmlns:p14="http://schemas.microsoft.com/office/powerpoint/2010/main" val="1348636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240118"/>
            <a:ext cx="10007600" cy="6084355"/>
          </a:xfrm>
          <a:prstGeom prst="rect">
            <a:avLst/>
          </a:prstGeom>
        </p:spPr>
      </p:pic>
    </p:spTree>
    <p:extLst>
      <p:ext uri="{BB962C8B-B14F-4D97-AF65-F5344CB8AC3E}">
        <p14:creationId xmlns:p14="http://schemas.microsoft.com/office/powerpoint/2010/main" val="7389311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00" y="343687"/>
            <a:ext cx="9892309" cy="5904713"/>
          </a:xfrm>
          <a:prstGeom prst="rect">
            <a:avLst/>
          </a:prstGeom>
        </p:spPr>
      </p:pic>
    </p:spTree>
    <p:extLst>
      <p:ext uri="{BB962C8B-B14F-4D97-AF65-F5344CB8AC3E}">
        <p14:creationId xmlns:p14="http://schemas.microsoft.com/office/powerpoint/2010/main" val="3356612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a:extLst>
              <a:ext uri="{FF2B5EF4-FFF2-40B4-BE49-F238E27FC236}">
                <a16:creationId xmlns="" xmlns:a16="http://schemas.microsoft.com/office/drawing/2014/main" id="{A3F530F9-BDB1-49E4-9EFF-B9535CF653A7}"/>
              </a:ext>
            </a:extLst>
          </p:cNvPr>
          <p:cNvSpPr>
            <a:spLocks noGrp="1"/>
          </p:cNvSpPr>
          <p:nvPr>
            <p:ph type="title" idx="4294967295"/>
          </p:nvPr>
        </p:nvSpPr>
        <p:spPr>
          <a:xfrm>
            <a:off x="2293938" y="268288"/>
            <a:ext cx="6773862" cy="574675"/>
          </a:xfrm>
        </p:spPr>
        <p:txBody>
          <a:bodyPr>
            <a:normAutofit fontScale="90000"/>
          </a:bodyPr>
          <a:lstStyle/>
          <a:p>
            <a:r>
              <a:rPr lang="en-US" b="1" dirty="0" smtClean="0">
                <a:solidFill>
                  <a:schemeClr val="tx1">
                    <a:lumMod val="65000"/>
                    <a:lumOff val="35000"/>
                  </a:schemeClr>
                </a:solidFill>
              </a:rPr>
              <a:t>Certificate: Data Science with Python</a:t>
            </a:r>
            <a:endParaRPr lang="en-US" b="1" dirty="0">
              <a:solidFill>
                <a:schemeClr val="tx1">
                  <a:lumMod val="65000"/>
                  <a:lumOff val="3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184" y="1006064"/>
            <a:ext cx="7818050" cy="5547136"/>
          </a:xfrm>
          <a:prstGeom prst="rect">
            <a:avLst/>
          </a:prstGeom>
        </p:spPr>
      </p:pic>
    </p:spTree>
    <p:extLst>
      <p:ext uri="{BB962C8B-B14F-4D97-AF65-F5344CB8AC3E}">
        <p14:creationId xmlns:p14="http://schemas.microsoft.com/office/powerpoint/2010/main" val="2367328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566667"/>
            <a:ext cx="10121899" cy="6001480"/>
          </a:xfrm>
          <a:prstGeom prst="rect">
            <a:avLst/>
          </a:prstGeom>
        </p:spPr>
      </p:pic>
    </p:spTree>
    <p:extLst>
      <p:ext uri="{BB962C8B-B14F-4D97-AF65-F5344CB8AC3E}">
        <p14:creationId xmlns:p14="http://schemas.microsoft.com/office/powerpoint/2010/main" val="1481489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359108"/>
            <a:ext cx="9898664" cy="6157953"/>
          </a:xfrm>
          <a:prstGeom prst="rect">
            <a:avLst/>
          </a:prstGeom>
        </p:spPr>
      </p:pic>
    </p:spTree>
    <p:extLst>
      <p:ext uri="{BB962C8B-B14F-4D97-AF65-F5344CB8AC3E}">
        <p14:creationId xmlns:p14="http://schemas.microsoft.com/office/powerpoint/2010/main" val="19723579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83" y="533400"/>
            <a:ext cx="10440185" cy="5626100"/>
          </a:xfrm>
          <a:prstGeom prst="rect">
            <a:avLst/>
          </a:prstGeom>
        </p:spPr>
      </p:pic>
    </p:spTree>
    <p:extLst>
      <p:ext uri="{BB962C8B-B14F-4D97-AF65-F5344CB8AC3E}">
        <p14:creationId xmlns:p14="http://schemas.microsoft.com/office/powerpoint/2010/main" val="31274209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08" y="508000"/>
            <a:ext cx="10049119" cy="5324787"/>
          </a:xfrm>
          <a:prstGeom prst="rect">
            <a:avLst/>
          </a:prstGeom>
        </p:spPr>
      </p:pic>
    </p:spTree>
    <p:extLst>
      <p:ext uri="{BB962C8B-B14F-4D97-AF65-F5344CB8AC3E}">
        <p14:creationId xmlns:p14="http://schemas.microsoft.com/office/powerpoint/2010/main" val="923225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p:spPr>
      </p:pic>
      <p:sp>
        <p:nvSpPr>
          <p:cNvPr id="3" name="Title 2" hidden="1">
            <a:extLst>
              <a:ext uri="{FF2B5EF4-FFF2-40B4-BE49-F238E27FC236}">
                <a16:creationId xmlns="" xmlns:a16="http://schemas.microsoft.com/office/drawing/2014/main" id="{E70920C0-10F4-4ECD-BDF3-CE993B7C8C82}"/>
              </a:ext>
            </a:extLst>
          </p:cNvPr>
          <p:cNvSpPr>
            <a:spLocks noGrp="1"/>
          </p:cNvSpPr>
          <p:nvPr>
            <p:ph type="title"/>
          </p:nvPr>
        </p:nvSpPr>
        <p:spPr/>
        <p:txBody>
          <a:bodyPr/>
          <a:lstStyle/>
          <a:p>
            <a:r>
              <a:rPr lang="en-US" dirty="0"/>
              <a:t>Large Picture Slide</a:t>
            </a:r>
          </a:p>
        </p:txBody>
      </p:sp>
      <p:sp>
        <p:nvSpPr>
          <p:cNvPr id="14" name="Rectangle 13" descr="Accent block for text">
            <a:extLst>
              <a:ext uri="{FF2B5EF4-FFF2-40B4-BE49-F238E27FC236}">
                <a16:creationId xmlns="" xmlns:a16="http://schemas.microsoft.com/office/drawing/2014/main" id="{3C1F0EB8-D260-4FB6-ACF6-6E86B9A02919}"/>
              </a:ext>
              <a:ext uri="{C183D7F6-B498-43B3-948B-1728B52AA6E4}">
                <adec:decorative xmlns="" xmlns:adec="http://schemas.microsoft.com/office/drawing/2017/decorative" val="1"/>
              </a:ext>
            </a:extLst>
          </p:cNvPr>
          <p:cNvSpPr/>
          <p:nvPr/>
        </p:nvSpPr>
        <p:spPr>
          <a:xfrm>
            <a:off x="0" y="3726740"/>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76D4BFC2-69CA-4ED6-89E7-A9ADB571E7A4}"/>
              </a:ext>
            </a:extLst>
          </p:cNvPr>
          <p:cNvSpPr/>
          <p:nvPr/>
        </p:nvSpPr>
        <p:spPr>
          <a:xfrm>
            <a:off x="0" y="3815552"/>
            <a:ext cx="3939857"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r>
              <a:rPr lang="en-US" sz="2800" dirty="0">
                <a:solidFill>
                  <a:schemeClr val="bg1"/>
                </a:solidFill>
                <a:latin typeface="+mj-lt"/>
                <a:cs typeface="Gill Sans" panose="020B0502020104020203" pitchFamily="34" charset="-79"/>
              </a:rPr>
              <a:t>Future </a:t>
            </a:r>
            <a:r>
              <a:rPr lang="en-US" sz="2800" dirty="0" smtClean="0">
                <a:solidFill>
                  <a:schemeClr val="bg1"/>
                </a:solidFill>
                <a:latin typeface="+mj-lt"/>
                <a:cs typeface="Gill Sans" panose="020B0502020104020203" pitchFamily="34" charset="-79"/>
              </a:rPr>
              <a:t>Of Data Science</a:t>
            </a:r>
            <a:endParaRPr lang="en-US" sz="2800" dirty="0">
              <a:solidFill>
                <a:schemeClr val="bg1"/>
              </a:solidFill>
              <a:latin typeface="+mj-lt"/>
              <a:cs typeface="Gill Sans" panose="020B0502020104020203" pitchFamily="34" charset="-79"/>
            </a:endParaRPr>
          </a:p>
        </p:txBody>
      </p:sp>
      <p:sp>
        <p:nvSpPr>
          <p:cNvPr id="7" name="Text Placeholder 2">
            <a:extLst>
              <a:ext uri="{FF2B5EF4-FFF2-40B4-BE49-F238E27FC236}">
                <a16:creationId xmlns="" xmlns:a16="http://schemas.microsoft.com/office/drawing/2014/main" id="{B7AAF9B1-A05E-43ED-87F5-789C042688ED}"/>
              </a:ext>
            </a:extLst>
          </p:cNvPr>
          <p:cNvSpPr txBox="1">
            <a:spLocks/>
          </p:cNvSpPr>
          <p:nvPr/>
        </p:nvSpPr>
        <p:spPr>
          <a:xfrm>
            <a:off x="626615" y="368959"/>
            <a:ext cx="11002962" cy="2246967"/>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IN" sz="2000" dirty="0">
                <a:solidFill>
                  <a:schemeClr val="bg1"/>
                </a:solidFill>
              </a:rPr>
              <a:t>Over the next 5 years, data scientists will develop the ability to utilize </a:t>
            </a:r>
            <a:r>
              <a:rPr lang="en-IN" sz="2000" i="1" dirty="0">
                <a:solidFill>
                  <a:schemeClr val="bg1"/>
                </a:solidFill>
              </a:rPr>
              <a:t>all sorts </a:t>
            </a:r>
            <a:r>
              <a:rPr lang="en-IN" sz="2000" dirty="0">
                <a:solidFill>
                  <a:schemeClr val="bg1"/>
                </a:solidFill>
              </a:rPr>
              <a:t>of data in </a:t>
            </a:r>
            <a:r>
              <a:rPr lang="en-IN" sz="2000" i="1" dirty="0">
                <a:solidFill>
                  <a:schemeClr val="bg1"/>
                </a:solidFill>
              </a:rPr>
              <a:t>real-time</a:t>
            </a:r>
            <a:r>
              <a:rPr lang="en-IN" sz="2000" dirty="0">
                <a:solidFill>
                  <a:schemeClr val="bg1"/>
                </a:solidFill>
              </a:rPr>
              <a:t>. This will fuel the need for making more intricate predictions and computations at scale which will spark the emergence of new data science paradigms due to the needs of future </a:t>
            </a:r>
            <a:r>
              <a:rPr lang="en-IN" sz="2000" dirty="0" smtClean="0">
                <a:solidFill>
                  <a:schemeClr val="bg1"/>
                </a:solidFill>
              </a:rPr>
              <a:t>applications. More </a:t>
            </a:r>
            <a:r>
              <a:rPr lang="en-IN" sz="2000" dirty="0">
                <a:solidFill>
                  <a:schemeClr val="bg1"/>
                </a:solidFill>
              </a:rPr>
              <a:t>and more data will be used to drive key business decisions, and will enable innovations like “Deep Learning” that allow for accurate predictions and decision making. Further, modern applications have brought to fore new statistical paradigms such as recommendation systems that are key enablers for many of the modern businesses being media portals, e-commerce portals, or social interaction platforms.</a:t>
            </a:r>
          </a:p>
        </p:txBody>
      </p:sp>
    </p:spTree>
    <p:extLst>
      <p:ext uri="{BB962C8B-B14F-4D97-AF65-F5344CB8AC3E}">
        <p14:creationId xmlns:p14="http://schemas.microsoft.com/office/powerpoint/2010/main" val="1389222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 xmlns:a16="http://schemas.microsoft.com/office/drawing/2014/main" id="{979F9DAD-F6B0-4ECC-8632-4B5E050986A8}"/>
              </a:ext>
            </a:extLst>
          </p:cNvPr>
          <p:cNvSpPr/>
          <p:nvPr/>
        </p:nvSpPr>
        <p:spPr>
          <a:xfrm>
            <a:off x="0" y="15651"/>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pic>
        <p:nvPicPr>
          <p:cNvPr id="11" name="Graphic 10" descr="User" title="Icon - Presenter Name">
            <a:extLst>
              <a:ext uri="{FF2B5EF4-FFF2-40B4-BE49-F238E27FC236}">
                <a16:creationId xmlns=""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kumimoji="0" lang="en-ZA" sz="1800" u="none" strike="noStrike" kern="1200" cap="none" spc="300" normalizeH="0" baseline="0" noProof="0" dirty="0" smtClean="0">
                <a:ln>
                  <a:noFill/>
                </a:ln>
                <a:effectLst/>
                <a:uLnTx/>
                <a:uFillTx/>
                <a:latin typeface="+mj-lt"/>
                <a:cs typeface="Gill Sans" panose="020B0502020104020203" pitchFamily="34" charset="-79"/>
              </a:rPr>
              <a:t>Shivam</a:t>
            </a:r>
            <a:r>
              <a:rPr kumimoji="0" lang="en-ZA" sz="1800" u="none" strike="noStrike" kern="1200" cap="none" spc="300" normalizeH="0" noProof="0" dirty="0" smtClean="0">
                <a:ln>
                  <a:noFill/>
                </a:ln>
                <a:effectLst/>
                <a:uLnTx/>
                <a:uFillTx/>
                <a:latin typeface="+mj-lt"/>
                <a:cs typeface="Gill Sans" panose="020B0502020104020203" pitchFamily="34" charset="-79"/>
              </a:rPr>
              <a:t> Patel</a:t>
            </a:r>
            <a:endParaRPr kumimoji="0" lang="en-ZA"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ZA" sz="1800" spc="300" noProof="0" dirty="0" smtClean="0">
                <a:latin typeface="+mj-lt"/>
                <a:cs typeface="Gill Sans Light" panose="020B0302020104020203" pitchFamily="34" charset="-79"/>
              </a:rPr>
              <a:t>9451776213</a:t>
            </a:r>
            <a:endParaRPr kumimoji="0" lang="en-ZA"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 xmlns:a16="http://schemas.microsoft.com/office/drawing/2014/main" id="{E0127FD3-DBF1-49D0-8E40-2DB72E1AEC7C}"/>
              </a:ext>
            </a:extLst>
          </p:cNvPr>
          <p:cNvSpPr txBox="1">
            <a:spLocks/>
          </p:cNvSpPr>
          <p:nvPr/>
        </p:nvSpPr>
        <p:spPr>
          <a:xfrm>
            <a:off x="5103220" y="5032398"/>
            <a:ext cx="410428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ZA" sz="1800" u="none" strike="noStrike" kern="1200" cap="none" spc="300" normalizeH="0" baseline="0" noProof="0" dirty="0" smtClean="0">
                <a:ln>
                  <a:noFill/>
                </a:ln>
                <a:effectLst/>
                <a:uLnTx/>
                <a:uFillTx/>
                <a:latin typeface="+mj-lt"/>
                <a:cs typeface="Gill Sans Light" panose="020B0302020104020203" pitchFamily="34" charset="-79"/>
              </a:rPr>
              <a:t>shivampatel251097@gmail.com</a:t>
            </a:r>
            <a:endParaRPr kumimoji="0" lang="en-ZA"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3</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938" y="1154613"/>
            <a:ext cx="7725342" cy="5436687"/>
          </a:xfrm>
          <a:prstGeom prst="rect">
            <a:avLst/>
          </a:prstGeom>
        </p:spPr>
      </p:pic>
      <p:sp>
        <p:nvSpPr>
          <p:cNvPr id="4" name="Title 7">
            <a:extLst>
              <a:ext uri="{FF2B5EF4-FFF2-40B4-BE49-F238E27FC236}">
                <a16:creationId xmlns="" xmlns:a16="http://schemas.microsoft.com/office/drawing/2014/main" id="{A3F530F9-BDB1-49E4-9EFF-B9535CF653A7}"/>
              </a:ext>
            </a:extLst>
          </p:cNvPr>
          <p:cNvSpPr txBox="1">
            <a:spLocks/>
          </p:cNvSpPr>
          <p:nvPr/>
        </p:nvSpPr>
        <p:spPr>
          <a:xfrm>
            <a:off x="2293938" y="268288"/>
            <a:ext cx="6773862" cy="574675"/>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100000"/>
              </a:lnSpc>
              <a:spcBef>
                <a:spcPct val="0"/>
              </a:spcBef>
              <a:buNone/>
              <a:defRPr sz="3600" kern="1200">
                <a:solidFill>
                  <a:schemeClr val="tx1"/>
                </a:solidFill>
                <a:latin typeface="+mj-lt"/>
                <a:ea typeface="+mj-ea"/>
                <a:cs typeface="+mj-cs"/>
              </a:defRPr>
            </a:lvl1pPr>
          </a:lstStyle>
          <a:p>
            <a:r>
              <a:rPr lang="en-US" b="1" dirty="0" smtClean="0">
                <a:solidFill>
                  <a:schemeClr val="tx1">
                    <a:lumMod val="65000"/>
                    <a:lumOff val="35000"/>
                  </a:schemeClr>
                </a:solidFill>
              </a:rPr>
              <a:t>Certificate: Python Basics</a:t>
            </a:r>
            <a:endParaRPr lang="en-US" b="1" dirty="0">
              <a:solidFill>
                <a:schemeClr val="tx1">
                  <a:lumMod val="65000"/>
                  <a:lumOff val="35000"/>
                </a:schemeClr>
              </a:solidFill>
            </a:endParaRPr>
          </a:p>
        </p:txBody>
      </p:sp>
    </p:spTree>
    <p:extLst>
      <p:ext uri="{BB962C8B-B14F-4D97-AF65-F5344CB8AC3E}">
        <p14:creationId xmlns:p14="http://schemas.microsoft.com/office/powerpoint/2010/main" val="37462787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4" y="0"/>
            <a:ext cx="6096000" cy="6858000"/>
          </a:xfrm>
        </p:spPr>
      </p:pic>
      <p:sp>
        <p:nvSpPr>
          <p:cNvPr id="14" name="Rectangle 13" descr="Accent block">
            <a:extLst>
              <a:ext uri="{FF2B5EF4-FFF2-40B4-BE49-F238E27FC236}">
                <a16:creationId xmlns=""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2"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 xmlns:a16="http://schemas.microsoft.com/office/drawing/2014/main" id="{1D24B42B-925B-494C-A986-BD85E8117E1E}"/>
              </a:ext>
            </a:extLst>
          </p:cNvPr>
          <p:cNvSpPr>
            <a:spLocks noGrp="1"/>
          </p:cNvSpPr>
          <p:nvPr>
            <p:ph type="title"/>
          </p:nvPr>
        </p:nvSpPr>
        <p:spPr>
          <a:xfrm>
            <a:off x="540325" y="2241997"/>
            <a:ext cx="5708073" cy="1668836"/>
          </a:xfrm>
        </p:spPr>
        <p:txBody>
          <a:bodyPr>
            <a:normAutofit fontScale="90000"/>
          </a:bodyPr>
          <a:lstStyle/>
          <a:p>
            <a:r>
              <a:rPr lang="en-US" b="1" dirty="0">
                <a:solidFill>
                  <a:schemeClr val="bg1"/>
                </a:solidFill>
              </a:rPr>
              <a:t>What is </a:t>
            </a:r>
            <a:r>
              <a:rPr lang="en-US" b="1" dirty="0" smtClean="0">
                <a:solidFill>
                  <a:schemeClr val="bg1"/>
                </a:solidFill>
              </a:rPr>
              <a:t>Data Science?</a:t>
            </a:r>
            <a:endParaRPr lang="en-US" b="1" dirty="0">
              <a:solidFill>
                <a:schemeClr val="bg1"/>
              </a:solidFill>
            </a:endParaRPr>
          </a:p>
        </p:txBody>
      </p:sp>
      <p:sp>
        <p:nvSpPr>
          <p:cNvPr id="8" name="Text Placeholder 3">
            <a:extLst>
              <a:ext uri="{FF2B5EF4-FFF2-40B4-BE49-F238E27FC236}">
                <a16:creationId xmlns="" xmlns:a16="http://schemas.microsoft.com/office/drawing/2014/main" id="{02A7B468-0580-47DF-BF3D-524D95DF42A2}"/>
              </a:ext>
            </a:extLst>
          </p:cNvPr>
          <p:cNvSpPr txBox="1">
            <a:spLocks/>
          </p:cNvSpPr>
          <p:nvPr/>
        </p:nvSpPr>
        <p:spPr>
          <a:xfrm>
            <a:off x="121400" y="1637922"/>
            <a:ext cx="5123931" cy="393622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solidFill>
                <a:schemeClr val="bg1"/>
              </a:solidFill>
            </a:endParaRPr>
          </a:p>
        </p:txBody>
      </p:sp>
      <p:sp>
        <p:nvSpPr>
          <p:cNvPr id="5" name="TextBox 4"/>
          <p:cNvSpPr txBox="1"/>
          <p:nvPr/>
        </p:nvSpPr>
        <p:spPr>
          <a:xfrm>
            <a:off x="6261100" y="1193800"/>
            <a:ext cx="5549900" cy="4031873"/>
          </a:xfrm>
          <a:prstGeom prst="rect">
            <a:avLst/>
          </a:prstGeom>
          <a:noFill/>
        </p:spPr>
        <p:txBody>
          <a:bodyPr wrap="square" rtlCol="0">
            <a:spAutoFit/>
          </a:bodyPr>
          <a:lstStyle/>
          <a:p>
            <a:r>
              <a:rPr lang="en-IN" sz="3200" b="1" dirty="0"/>
              <a:t>Data science</a:t>
            </a:r>
            <a:r>
              <a:rPr lang="en-IN" sz="3200" dirty="0"/>
              <a:t> is an interdisciplinary field that uses </a:t>
            </a:r>
            <a:r>
              <a:rPr lang="en-IN" sz="3200" b="1" dirty="0" smtClean="0"/>
              <a:t>scientific </a:t>
            </a:r>
            <a:r>
              <a:rPr lang="en-IN" sz="3200" dirty="0" smtClean="0"/>
              <a:t>methods</a:t>
            </a:r>
            <a:r>
              <a:rPr lang="en-IN" sz="3200" dirty="0"/>
              <a:t>, processes, algorithms and systems to extract knowledge and insights from </a:t>
            </a:r>
            <a:r>
              <a:rPr lang="en-IN" sz="3200" b="1" dirty="0"/>
              <a:t>data</a:t>
            </a:r>
            <a:r>
              <a:rPr lang="en-IN" sz="3200" dirty="0"/>
              <a:t> in various forms, both structured and </a:t>
            </a:r>
            <a:r>
              <a:rPr lang="en-IN" sz="3200" dirty="0" smtClean="0"/>
              <a:t>unstructured</a:t>
            </a:r>
            <a:r>
              <a:rPr lang="en-IN" sz="3200" dirty="0"/>
              <a:t>.</a:t>
            </a:r>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324195" y="0"/>
            <a:ext cx="6420196" cy="6858000"/>
          </a:xfrm>
        </p:spPr>
      </p:pic>
      <p:sp>
        <p:nvSpPr>
          <p:cNvPr id="14" name="Rectangle 13" descr="Accent block">
            <a:extLst>
              <a:ext uri="{FF2B5EF4-FFF2-40B4-BE49-F238E27FC236}">
                <a16:creationId xmlns=""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324196" y="33250"/>
            <a:ext cx="6420196"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 xmlns:a16="http://schemas.microsoft.com/office/drawing/2014/main" id="{A8CA6DEC-302B-49C8-AC11-FD6F37AFA854}"/>
              </a:ext>
            </a:extLst>
          </p:cNvPr>
          <p:cNvSpPr>
            <a:spLocks noGrp="1"/>
          </p:cNvSpPr>
          <p:nvPr>
            <p:ph type="body" idx="1"/>
          </p:nvPr>
        </p:nvSpPr>
        <p:spPr>
          <a:xfrm>
            <a:off x="1059319" y="881149"/>
            <a:ext cx="4467192" cy="4829695"/>
          </a:xfrm>
        </p:spPr>
        <p:txBody>
          <a:bodyPr>
            <a:normAutofit/>
          </a:bodyPr>
          <a:lstStyle/>
          <a:p>
            <a:r>
              <a:rPr lang="en-US" sz="5400" dirty="0" smtClean="0">
                <a:solidFill>
                  <a:schemeClr val="bg1"/>
                </a:solidFill>
              </a:rPr>
              <a:t>Why </a:t>
            </a:r>
            <a:r>
              <a:rPr lang="en-US" sz="5400" dirty="0">
                <a:solidFill>
                  <a:schemeClr val="bg1"/>
                </a:solidFill>
              </a:rPr>
              <a:t>is Data </a:t>
            </a:r>
            <a:r>
              <a:rPr lang="en-US" sz="5400" dirty="0" smtClean="0">
                <a:solidFill>
                  <a:schemeClr val="bg1"/>
                </a:solidFill>
              </a:rPr>
              <a:t>Science important?</a:t>
            </a:r>
            <a:endParaRPr lang="en-US" sz="5400" dirty="0">
              <a:solidFill>
                <a:schemeClr val="bg1"/>
              </a:solidFill>
            </a:endParaRPr>
          </a:p>
        </p:txBody>
      </p:sp>
      <p:sp>
        <p:nvSpPr>
          <p:cNvPr id="2094" name="Slide Number Placeholder 2093">
            <a:extLst>
              <a:ext uri="{FF2B5EF4-FFF2-40B4-BE49-F238E27FC236}">
                <a16:creationId xmlns=""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5</a:t>
            </a:fld>
            <a:endParaRPr lang="en-US" dirty="0"/>
          </a:p>
        </p:txBody>
      </p:sp>
      <p:sp>
        <p:nvSpPr>
          <p:cNvPr id="5" name="TextBox 4"/>
          <p:cNvSpPr txBox="1"/>
          <p:nvPr/>
        </p:nvSpPr>
        <p:spPr>
          <a:xfrm>
            <a:off x="6667500" y="868065"/>
            <a:ext cx="4800600" cy="4708981"/>
          </a:xfrm>
          <a:prstGeom prst="rect">
            <a:avLst/>
          </a:prstGeom>
          <a:noFill/>
        </p:spPr>
        <p:txBody>
          <a:bodyPr wrap="square" rtlCol="0">
            <a:spAutoFit/>
          </a:bodyPr>
          <a:lstStyle/>
          <a:p>
            <a:pPr marL="285750" indent="-285750">
              <a:buFont typeface="Arial" panose="020B0604020202020204" pitchFamily="34" charset="0"/>
              <a:buChar char="•"/>
            </a:pPr>
            <a:r>
              <a:rPr lang="en-IN" sz="2000" dirty="0"/>
              <a:t>Data science helps brands to understand their customers in a much enhanced and empowered manner</a:t>
            </a:r>
            <a:r>
              <a:rPr lang="en-IN" sz="2000" dirty="0" smtClean="0"/>
              <a:t>.</a:t>
            </a:r>
          </a:p>
          <a:p>
            <a:pPr marL="285750" indent="-285750">
              <a:buFont typeface="Arial" panose="020B0604020202020204" pitchFamily="34" charset="0"/>
              <a:buChar char="•"/>
            </a:pPr>
            <a:r>
              <a:rPr lang="en-IN" sz="2000" dirty="0"/>
              <a:t>Big </a:t>
            </a:r>
            <a:r>
              <a:rPr lang="en-IN" sz="2000" dirty="0" smtClean="0"/>
              <a:t>Data is </a:t>
            </a:r>
            <a:r>
              <a:rPr lang="en-IN" sz="2000" dirty="0"/>
              <a:t>a new field that is constantly growing and evolving. With so many tools </a:t>
            </a:r>
            <a:r>
              <a:rPr lang="en-IN" sz="2000" dirty="0" smtClean="0"/>
              <a:t>big </a:t>
            </a:r>
            <a:r>
              <a:rPr lang="en-IN" sz="2000" dirty="0"/>
              <a:t>data is helping brands and organisations to solve complex problems in </a:t>
            </a:r>
            <a:r>
              <a:rPr lang="en-IN" sz="2000" dirty="0" smtClean="0"/>
              <a:t>IT</a:t>
            </a:r>
            <a:r>
              <a:rPr lang="en-IN" sz="2000" dirty="0"/>
              <a:t> </a:t>
            </a:r>
            <a:r>
              <a:rPr lang="en-IN" sz="2000" dirty="0" smtClean="0"/>
              <a:t>and other </a:t>
            </a:r>
            <a:r>
              <a:rPr lang="en-IN" sz="2000" dirty="0" smtClean="0"/>
              <a:t>fields.</a:t>
            </a:r>
          </a:p>
          <a:p>
            <a:pPr marL="285750" indent="-285750">
              <a:buFont typeface="Arial" panose="020B0604020202020204" pitchFamily="34" charset="0"/>
              <a:buChar char="•"/>
            </a:pPr>
            <a:r>
              <a:rPr lang="en-IN" sz="2000" dirty="0" smtClean="0"/>
              <a:t>Data </a:t>
            </a:r>
            <a:r>
              <a:rPr lang="en-IN" sz="2000" dirty="0" smtClean="0"/>
              <a:t>Science </a:t>
            </a:r>
            <a:r>
              <a:rPr lang="en-IN" sz="2000" dirty="0"/>
              <a:t>allows brands to communicate their story in such a engaging and powerful manner. When brands and companies utilize this data in a comprehensive manner, they can share their story with their target audience, thereby creating better brand connect. </a:t>
            </a:r>
          </a:p>
        </p:txBody>
      </p:sp>
    </p:spTree>
    <p:extLst>
      <p:ext uri="{BB962C8B-B14F-4D97-AF65-F5344CB8AC3E}">
        <p14:creationId xmlns:p14="http://schemas.microsoft.com/office/powerpoint/2010/main" val="3834210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4" y="0"/>
            <a:ext cx="6096000" cy="6858000"/>
          </a:xfrm>
        </p:spPr>
      </p:pic>
      <p:sp>
        <p:nvSpPr>
          <p:cNvPr id="14" name="Rectangle 13" descr="Accent block">
            <a:extLst>
              <a:ext uri="{FF2B5EF4-FFF2-40B4-BE49-F238E27FC236}">
                <a16:creationId xmlns=""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2"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 xmlns:a16="http://schemas.microsoft.com/office/drawing/2014/main" id="{1D24B42B-925B-494C-A986-BD85E8117E1E}"/>
              </a:ext>
            </a:extLst>
          </p:cNvPr>
          <p:cNvSpPr>
            <a:spLocks noGrp="1"/>
          </p:cNvSpPr>
          <p:nvPr>
            <p:ph type="title"/>
          </p:nvPr>
        </p:nvSpPr>
        <p:spPr>
          <a:xfrm>
            <a:off x="121401" y="2191197"/>
            <a:ext cx="5022100" cy="1668836"/>
          </a:xfrm>
        </p:spPr>
        <p:txBody>
          <a:bodyPr>
            <a:noAutofit/>
          </a:bodyPr>
          <a:lstStyle/>
          <a:p>
            <a:r>
              <a:rPr lang="en-US" b="1" dirty="0" smtClean="0">
                <a:solidFill>
                  <a:schemeClr val="bg1"/>
                </a:solidFill>
              </a:rPr>
              <a:t>Data Science with Python</a:t>
            </a:r>
            <a:endParaRPr lang="en-US" b="1" dirty="0">
              <a:solidFill>
                <a:schemeClr val="bg1"/>
              </a:solidFill>
            </a:endParaRPr>
          </a:p>
        </p:txBody>
      </p:sp>
      <p:sp>
        <p:nvSpPr>
          <p:cNvPr id="8" name="Text Placeholder 3">
            <a:extLst>
              <a:ext uri="{FF2B5EF4-FFF2-40B4-BE49-F238E27FC236}">
                <a16:creationId xmlns="" xmlns:a16="http://schemas.microsoft.com/office/drawing/2014/main" id="{02A7B468-0580-47DF-BF3D-524D95DF42A2}"/>
              </a:ext>
            </a:extLst>
          </p:cNvPr>
          <p:cNvSpPr txBox="1">
            <a:spLocks/>
          </p:cNvSpPr>
          <p:nvPr/>
        </p:nvSpPr>
        <p:spPr>
          <a:xfrm>
            <a:off x="121400" y="1637922"/>
            <a:ext cx="5123931" cy="393622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solidFill>
                <a:schemeClr val="bg1"/>
              </a:solidFill>
            </a:endParaRPr>
          </a:p>
        </p:txBody>
      </p:sp>
      <p:sp>
        <p:nvSpPr>
          <p:cNvPr id="5" name="TextBox 4"/>
          <p:cNvSpPr txBox="1"/>
          <p:nvPr/>
        </p:nvSpPr>
        <p:spPr>
          <a:xfrm>
            <a:off x="6261100" y="1193800"/>
            <a:ext cx="5549900" cy="4678204"/>
          </a:xfrm>
          <a:prstGeom prst="rect">
            <a:avLst/>
          </a:prstGeom>
          <a:noFill/>
        </p:spPr>
        <p:txBody>
          <a:bodyPr wrap="square" rtlCol="0">
            <a:spAutoFit/>
          </a:bodyPr>
          <a:lstStyle/>
          <a:p>
            <a:pPr marL="457200" indent="-457200">
              <a:buFont typeface="Arial" panose="020B0604020202020204" pitchFamily="34" charset="0"/>
              <a:buChar char="•"/>
            </a:pPr>
            <a:r>
              <a:rPr lang="en-US" sz="2000" dirty="0"/>
              <a:t>Python is one among the most popular dynamic programming languages that is being used today</a:t>
            </a:r>
            <a:r>
              <a:rPr lang="en-US" sz="2000" dirty="0" smtClean="0"/>
              <a:t>.</a:t>
            </a:r>
          </a:p>
          <a:p>
            <a:pPr marL="457200" indent="-457200">
              <a:buFont typeface="Arial" panose="020B0604020202020204" pitchFamily="34" charset="0"/>
              <a:buChar char="•"/>
            </a:pPr>
            <a:r>
              <a:rPr lang="en-US" sz="2000" dirty="0" smtClean="0"/>
              <a:t> </a:t>
            </a:r>
            <a:r>
              <a:rPr lang="en-US" sz="2000" dirty="0"/>
              <a:t>Python is an open-source and object-oriented programming language developed by Dutchman Guido van </a:t>
            </a:r>
            <a:r>
              <a:rPr lang="en-US" sz="2000" dirty="0" smtClean="0"/>
              <a:t>Rossum </a:t>
            </a:r>
            <a:r>
              <a:rPr lang="en-US" sz="2000" dirty="0"/>
              <a:t>in </a:t>
            </a:r>
            <a:r>
              <a:rPr lang="en-US" sz="2000" dirty="0" smtClean="0"/>
              <a:t>1980s.</a:t>
            </a:r>
          </a:p>
          <a:p>
            <a:pPr marL="457200" indent="-457200">
              <a:buFont typeface="Arial" panose="020B0604020202020204" pitchFamily="34" charset="0"/>
              <a:buChar char="•"/>
            </a:pPr>
            <a:r>
              <a:rPr lang="en-IN" sz="2000" dirty="0"/>
              <a:t>Code can be grouped into modules and </a:t>
            </a:r>
            <a:r>
              <a:rPr lang="en-IN" sz="2000" dirty="0" smtClean="0"/>
              <a:t>packages.</a:t>
            </a:r>
          </a:p>
          <a:p>
            <a:pPr marL="457200" indent="-457200">
              <a:buFont typeface="Arial" panose="020B0604020202020204" pitchFamily="34" charset="0"/>
              <a:buChar char="•"/>
            </a:pPr>
            <a:r>
              <a:rPr lang="en-US" sz="2000" dirty="0" smtClean="0"/>
              <a:t>This </a:t>
            </a:r>
            <a:r>
              <a:rPr lang="en-US" sz="2000" dirty="0"/>
              <a:t>language can be utilized for a wide range of applications like scripting, developing and testing.  Due to its elegance and simplicity, top technology organizations like Dropbox, Google, </a:t>
            </a:r>
            <a:r>
              <a:rPr lang="en-US" sz="2000" dirty="0" err="1"/>
              <a:t>Quora</a:t>
            </a:r>
            <a:r>
              <a:rPr lang="en-US" sz="2000" dirty="0"/>
              <a:t>, Mozilla, Hewlett-Packard, Qualcomm, IBM, and Cisco have implemented Python.</a:t>
            </a:r>
            <a:endParaRPr lang="en-IN" sz="2000" dirty="0"/>
          </a:p>
          <a:p>
            <a:pPr marL="457200" indent="-457200">
              <a:buFont typeface="Arial" panose="020B0604020202020204" pitchFamily="34" charset="0"/>
              <a:buChar char="•"/>
            </a:pPr>
            <a:endParaRPr lang="en-IN" sz="2000" dirty="0"/>
          </a:p>
        </p:txBody>
      </p:sp>
      <p:sp>
        <p:nvSpPr>
          <p:cNvPr id="2" name="TextBox 1"/>
          <p:cNvSpPr txBox="1"/>
          <p:nvPr/>
        </p:nvSpPr>
        <p:spPr>
          <a:xfrm>
            <a:off x="7429500" y="368012"/>
            <a:ext cx="2466509" cy="584775"/>
          </a:xfrm>
          <a:prstGeom prst="rect">
            <a:avLst/>
          </a:prstGeom>
          <a:noFill/>
        </p:spPr>
        <p:txBody>
          <a:bodyPr wrap="none" rtlCol="0">
            <a:spAutoFit/>
          </a:bodyPr>
          <a:lstStyle/>
          <a:p>
            <a:r>
              <a:rPr lang="en-IN" sz="3200" b="1" dirty="0" smtClean="0"/>
              <a:t>Why Python?</a:t>
            </a:r>
            <a:endParaRPr lang="en-IN" sz="3200" b="1" dirty="0"/>
          </a:p>
        </p:txBody>
      </p:sp>
    </p:spTree>
    <p:extLst>
      <p:ext uri="{BB962C8B-B14F-4D97-AF65-F5344CB8AC3E}">
        <p14:creationId xmlns:p14="http://schemas.microsoft.com/office/powerpoint/2010/main" val="3274870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A3F530F9-BDB1-49E4-9EFF-B9535CF653A7}"/>
              </a:ext>
            </a:extLst>
          </p:cNvPr>
          <p:cNvSpPr>
            <a:spLocks noGrp="1"/>
          </p:cNvSpPr>
          <p:nvPr>
            <p:ph type="title"/>
          </p:nvPr>
        </p:nvSpPr>
        <p:spPr>
          <a:xfrm>
            <a:off x="2966364" y="306426"/>
            <a:ext cx="6774536" cy="573989"/>
          </a:xfrm>
        </p:spPr>
        <p:txBody>
          <a:bodyPr>
            <a:normAutofit fontScale="90000"/>
          </a:bodyPr>
          <a:lstStyle/>
          <a:p>
            <a:pPr algn="l"/>
            <a:r>
              <a:rPr lang="en-US" dirty="0" smtClean="0">
                <a:solidFill>
                  <a:schemeClr val="tx1">
                    <a:lumMod val="65000"/>
                    <a:lumOff val="35000"/>
                  </a:schemeClr>
                </a:solidFill>
              </a:rPr>
              <a:t>Python Programming Overview </a:t>
            </a:r>
            <a:endParaRPr lang="en-US" dirty="0">
              <a:solidFill>
                <a:schemeClr val="tx1">
                  <a:lumMod val="65000"/>
                  <a:lumOff val="35000"/>
                </a:schemeClr>
              </a:solidFill>
            </a:endParaRPr>
          </a:p>
        </p:txBody>
      </p:sp>
      <p:sp>
        <p:nvSpPr>
          <p:cNvPr id="9" name="Content Placeholder 8">
            <a:extLst>
              <a:ext uri="{FF2B5EF4-FFF2-40B4-BE49-F238E27FC236}">
                <a16:creationId xmlns="" xmlns:a16="http://schemas.microsoft.com/office/drawing/2014/main" id="{256319DF-036A-473B-95D3-C5F6FF849FD4}"/>
              </a:ext>
            </a:extLst>
          </p:cNvPr>
          <p:cNvSpPr>
            <a:spLocks noGrp="1"/>
          </p:cNvSpPr>
          <p:nvPr>
            <p:ph idx="1"/>
          </p:nvPr>
        </p:nvSpPr>
        <p:spPr>
          <a:xfrm>
            <a:off x="6467300" y="1150103"/>
            <a:ext cx="5393575" cy="4557794"/>
          </a:xfrm>
        </p:spPr>
        <p:txBody>
          <a:bodyPr>
            <a:normAutofit lnSpcReduction="10000"/>
          </a:bodyPr>
          <a:lstStyle/>
          <a:p>
            <a:r>
              <a:rPr lang="en-US" sz="2000" dirty="0" smtClean="0"/>
              <a:t>Downloading and installing  python</a:t>
            </a:r>
          </a:p>
          <a:p>
            <a:r>
              <a:rPr lang="en-US" sz="2000" dirty="0" smtClean="0"/>
              <a:t>Data Types (</a:t>
            </a:r>
            <a:r>
              <a:rPr lang="en-US" sz="2000" dirty="0" err="1" smtClean="0"/>
              <a:t>int</a:t>
            </a:r>
            <a:r>
              <a:rPr lang="en-US" sz="2000" dirty="0" smtClean="0"/>
              <a:t>, sets, </a:t>
            </a:r>
            <a:r>
              <a:rPr lang="en-US" sz="2000" dirty="0" err="1" smtClean="0"/>
              <a:t>list,tuples</a:t>
            </a:r>
            <a:r>
              <a:rPr lang="en-US" sz="2000" dirty="0" smtClean="0"/>
              <a:t>, </a:t>
            </a:r>
            <a:r>
              <a:rPr lang="en-US" sz="2000" dirty="0" err="1" smtClean="0"/>
              <a:t>booleans</a:t>
            </a:r>
            <a:r>
              <a:rPr lang="en-US" sz="2000" dirty="0" smtClean="0"/>
              <a:t>, </a:t>
            </a:r>
            <a:r>
              <a:rPr lang="en-US" sz="2000" dirty="0" err="1" smtClean="0"/>
              <a:t>etc</a:t>
            </a:r>
            <a:r>
              <a:rPr lang="en-US" sz="2000" dirty="0" smtClean="0"/>
              <a:t>) and Operators ( Arithmetic, logical, comparison, </a:t>
            </a:r>
            <a:r>
              <a:rPr lang="en-US" sz="2000" dirty="0" err="1" smtClean="0"/>
              <a:t>etc</a:t>
            </a:r>
            <a:r>
              <a:rPr lang="en-US" sz="2000" dirty="0" smtClean="0"/>
              <a:t>)</a:t>
            </a:r>
          </a:p>
          <a:p>
            <a:r>
              <a:rPr lang="en-US" sz="2000" dirty="0"/>
              <a:t> </a:t>
            </a:r>
            <a:r>
              <a:rPr lang="en-US" sz="2000" dirty="0" smtClean="0"/>
              <a:t>Control statements (if- else, if- </a:t>
            </a:r>
            <a:r>
              <a:rPr lang="en-US" sz="2000" dirty="0" err="1" smtClean="0"/>
              <a:t>elif</a:t>
            </a:r>
            <a:r>
              <a:rPr lang="en-US" sz="2000" dirty="0" smtClean="0"/>
              <a:t>, if-</a:t>
            </a:r>
            <a:r>
              <a:rPr lang="en-US" sz="2000" dirty="0" err="1" smtClean="0"/>
              <a:t>elif</a:t>
            </a:r>
            <a:r>
              <a:rPr lang="en-US" sz="2000" dirty="0" smtClean="0"/>
              <a:t> –</a:t>
            </a:r>
            <a:r>
              <a:rPr lang="en-US" sz="2000" dirty="0" err="1" smtClean="0"/>
              <a:t>else,if</a:t>
            </a:r>
            <a:r>
              <a:rPr lang="en-US" sz="2000" dirty="0" smtClean="0"/>
              <a:t>)</a:t>
            </a:r>
          </a:p>
          <a:p>
            <a:r>
              <a:rPr lang="en-US" sz="2000" dirty="0" smtClean="0"/>
              <a:t>Loops (for and while)</a:t>
            </a:r>
          </a:p>
          <a:p>
            <a:r>
              <a:rPr lang="en-US" sz="2000" dirty="0" smtClean="0"/>
              <a:t>Functions ( </a:t>
            </a:r>
            <a:r>
              <a:rPr lang="en-US" sz="2000" dirty="0" err="1" smtClean="0"/>
              <a:t>def</a:t>
            </a:r>
            <a:r>
              <a:rPr lang="en-US" sz="2000" dirty="0" smtClean="0"/>
              <a:t> keyword is used to create function)</a:t>
            </a:r>
            <a:endParaRPr lang="en-US" sz="2000" dirty="0"/>
          </a:p>
        </p:txBody>
      </p:sp>
      <p:sp>
        <p:nvSpPr>
          <p:cNvPr id="71" name="Slide Number Placeholder 70">
            <a:extLst>
              <a:ext uri="{FF2B5EF4-FFF2-40B4-BE49-F238E27FC236}">
                <a16:creationId xmlns=""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93062"/>
            <a:ext cx="6438899" cy="4331438"/>
          </a:xfrm>
          <a:prstGeom prst="rect">
            <a:avLst/>
          </a:prstGeom>
        </p:spPr>
      </p:pic>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A3F530F9-BDB1-49E4-9EFF-B9535CF653A7}"/>
              </a:ext>
            </a:extLst>
          </p:cNvPr>
          <p:cNvSpPr>
            <a:spLocks noGrp="1"/>
          </p:cNvSpPr>
          <p:nvPr>
            <p:ph type="title"/>
          </p:nvPr>
        </p:nvSpPr>
        <p:spPr>
          <a:xfrm>
            <a:off x="2966364" y="306426"/>
            <a:ext cx="6774536" cy="573989"/>
          </a:xfrm>
        </p:spPr>
        <p:txBody>
          <a:bodyPr>
            <a:normAutofit fontScale="90000"/>
          </a:bodyPr>
          <a:lstStyle/>
          <a:p>
            <a:pPr algn="l"/>
            <a:r>
              <a:rPr lang="en-US" dirty="0" smtClean="0">
                <a:solidFill>
                  <a:schemeClr val="tx1">
                    <a:lumMod val="65000"/>
                    <a:lumOff val="35000"/>
                  </a:schemeClr>
                </a:solidFill>
              </a:rPr>
              <a:t>Python Programming Overview </a:t>
            </a:r>
            <a:endParaRPr lang="en-US" dirty="0">
              <a:solidFill>
                <a:schemeClr val="tx1">
                  <a:lumMod val="65000"/>
                  <a:lumOff val="35000"/>
                </a:schemeClr>
              </a:solidFill>
            </a:endParaRPr>
          </a:p>
        </p:txBody>
      </p:sp>
      <p:sp>
        <p:nvSpPr>
          <p:cNvPr id="9" name="Content Placeholder 8">
            <a:extLst>
              <a:ext uri="{FF2B5EF4-FFF2-40B4-BE49-F238E27FC236}">
                <a16:creationId xmlns="" xmlns:a16="http://schemas.microsoft.com/office/drawing/2014/main" id="{256319DF-036A-473B-95D3-C5F6FF849FD4}"/>
              </a:ext>
            </a:extLst>
          </p:cNvPr>
          <p:cNvSpPr>
            <a:spLocks noGrp="1"/>
          </p:cNvSpPr>
          <p:nvPr>
            <p:ph idx="1"/>
          </p:nvPr>
        </p:nvSpPr>
        <p:spPr>
          <a:xfrm>
            <a:off x="6467300" y="1150103"/>
            <a:ext cx="5393575" cy="4557794"/>
          </a:xfrm>
        </p:spPr>
        <p:txBody>
          <a:bodyPr>
            <a:normAutofit fontScale="85000" lnSpcReduction="10000"/>
          </a:bodyPr>
          <a:lstStyle/>
          <a:p>
            <a:r>
              <a:rPr lang="en-US" sz="2000" dirty="0" smtClean="0"/>
              <a:t>Tuples-  A tuple is a sequence of immutable Python object.</a:t>
            </a:r>
            <a:r>
              <a:rPr lang="en-US" sz="2000" dirty="0"/>
              <a:t> </a:t>
            </a:r>
            <a:r>
              <a:rPr lang="en-US" sz="2000" dirty="0" smtClean="0"/>
              <a:t>Ex- tup1=(‘physics’,’maths’,1,2), tup2=(‘Bio’,’English’,3,4)</a:t>
            </a:r>
          </a:p>
          <a:p>
            <a:r>
              <a:rPr lang="en-US" sz="2000" dirty="0" smtClean="0"/>
              <a:t>Built in Tuple </a:t>
            </a:r>
            <a:r>
              <a:rPr lang="en-US" sz="2000" dirty="0" err="1" smtClean="0"/>
              <a:t>function:cmp</a:t>
            </a:r>
            <a:r>
              <a:rPr lang="en-US" sz="2000" dirty="0" smtClean="0"/>
              <a:t>(tup1,tup2), </a:t>
            </a:r>
            <a:r>
              <a:rPr lang="en-US" sz="2000" dirty="0" err="1" smtClean="0"/>
              <a:t>len</a:t>
            </a:r>
            <a:r>
              <a:rPr lang="en-US" sz="2000" dirty="0" smtClean="0"/>
              <a:t>(tup1), max(tup1), min(tup1).</a:t>
            </a:r>
          </a:p>
          <a:p>
            <a:r>
              <a:rPr lang="en-US" sz="2000" dirty="0" smtClean="0"/>
              <a:t>Lists- </a:t>
            </a:r>
            <a:r>
              <a:rPr lang="en-IN" sz="2000" dirty="0"/>
              <a:t>Lists are one of the most powerful tools in Python. They are just like the arrays declared in other </a:t>
            </a:r>
            <a:r>
              <a:rPr lang="en-IN" sz="2000" dirty="0" err="1" smtClean="0"/>
              <a:t>languages.EX</a:t>
            </a:r>
            <a:r>
              <a:rPr lang="en-IN" sz="2000" dirty="0" smtClean="0"/>
              <a:t>= list1=[1,2,3,4,5]</a:t>
            </a:r>
          </a:p>
          <a:p>
            <a:r>
              <a:rPr lang="en-IN" sz="2000" dirty="0" smtClean="0"/>
              <a:t>Built functions of List are </a:t>
            </a:r>
            <a:r>
              <a:rPr lang="en-IN" sz="2000" dirty="0" err="1" smtClean="0"/>
              <a:t>list.append</a:t>
            </a:r>
            <a:r>
              <a:rPr lang="en-IN" sz="2000" dirty="0" smtClean="0"/>
              <a:t>(</a:t>
            </a:r>
            <a:r>
              <a:rPr lang="en-IN" sz="2000" dirty="0" err="1" smtClean="0"/>
              <a:t>obj</a:t>
            </a:r>
            <a:r>
              <a:rPr lang="en-IN" sz="2000" dirty="0" smtClean="0"/>
              <a:t>), </a:t>
            </a:r>
            <a:r>
              <a:rPr lang="en-IN" sz="2000" dirty="0" err="1" smtClean="0"/>
              <a:t>list.count</a:t>
            </a:r>
            <a:r>
              <a:rPr lang="en-IN" sz="2000" dirty="0" smtClean="0"/>
              <a:t>(</a:t>
            </a:r>
            <a:r>
              <a:rPr lang="en-IN" sz="2000" dirty="0" err="1" smtClean="0"/>
              <a:t>obj</a:t>
            </a:r>
            <a:r>
              <a:rPr lang="en-IN" sz="2000" dirty="0" smtClean="0"/>
              <a:t>), </a:t>
            </a:r>
            <a:r>
              <a:rPr lang="en-IN" sz="2000" dirty="0" err="1" smtClean="0"/>
              <a:t>list.index</a:t>
            </a:r>
            <a:r>
              <a:rPr lang="en-IN" sz="2000" dirty="0" smtClean="0"/>
              <a:t>(</a:t>
            </a:r>
            <a:r>
              <a:rPr lang="en-IN" sz="2000" dirty="0" err="1" smtClean="0"/>
              <a:t>index,obj</a:t>
            </a:r>
            <a:r>
              <a:rPr lang="en-IN" sz="2000" dirty="0" smtClean="0"/>
              <a:t>), </a:t>
            </a:r>
            <a:r>
              <a:rPr lang="en-IN" sz="2000" dirty="0" err="1" smtClean="0"/>
              <a:t>list.remove</a:t>
            </a:r>
            <a:r>
              <a:rPr lang="en-IN" sz="2000" dirty="0" smtClean="0"/>
              <a:t>(</a:t>
            </a:r>
            <a:r>
              <a:rPr lang="en-IN" sz="2000" dirty="0" err="1" smtClean="0"/>
              <a:t>obj</a:t>
            </a:r>
            <a:r>
              <a:rPr lang="en-IN" sz="2000" dirty="0" smtClean="0"/>
              <a:t>),etc.</a:t>
            </a:r>
            <a:endParaRPr lang="en-US" sz="2000" dirty="0" smtClean="0"/>
          </a:p>
        </p:txBody>
      </p:sp>
      <p:sp>
        <p:nvSpPr>
          <p:cNvPr id="71" name="Slide Number Placeholder 70">
            <a:extLst>
              <a:ext uri="{FF2B5EF4-FFF2-40B4-BE49-F238E27FC236}">
                <a16:creationId xmlns=""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93062"/>
            <a:ext cx="6438899" cy="4331438"/>
          </a:xfrm>
          <a:prstGeom prst="rect">
            <a:avLst/>
          </a:prstGeom>
        </p:spPr>
      </p:pic>
    </p:spTree>
    <p:extLst>
      <p:ext uri="{BB962C8B-B14F-4D97-AF65-F5344CB8AC3E}">
        <p14:creationId xmlns:p14="http://schemas.microsoft.com/office/powerpoint/2010/main" val="37788087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2E478F-E849-4A8C-AF1F-CBCC78A7CBFA}" type="slidenum">
              <a:rPr lang="en-US" smtClean="0"/>
              <a:t>9</a:t>
            </a:fld>
            <a:endParaRPr lang="en-US" dirty="0"/>
          </a:p>
        </p:txBody>
      </p:sp>
      <p:pic>
        <p:nvPicPr>
          <p:cNvPr id="7" name="Picture 6"/>
          <p:cNvPicPr/>
          <p:nvPr/>
        </p:nvPicPr>
        <p:blipFill rotWithShape="1">
          <a:blip r:embed="rId2">
            <a:extLst>
              <a:ext uri="{28A0092B-C50C-407E-A947-70E740481C1C}">
                <a14:useLocalDpi xmlns:a14="http://schemas.microsoft.com/office/drawing/2010/main" val="0"/>
              </a:ext>
            </a:extLst>
          </a:blip>
          <a:srcRect t="7812"/>
          <a:stretch/>
        </p:blipFill>
        <p:spPr>
          <a:xfrm>
            <a:off x="2565400" y="1485900"/>
            <a:ext cx="7556500" cy="4686300"/>
          </a:xfrm>
          <a:prstGeom prst="rect">
            <a:avLst/>
          </a:prstGeom>
        </p:spPr>
      </p:pic>
      <p:sp>
        <p:nvSpPr>
          <p:cNvPr id="8" name="TextBox 7"/>
          <p:cNvSpPr txBox="1"/>
          <p:nvPr/>
        </p:nvSpPr>
        <p:spPr>
          <a:xfrm>
            <a:off x="3289300" y="419100"/>
            <a:ext cx="4965334" cy="584775"/>
          </a:xfrm>
          <a:prstGeom prst="rect">
            <a:avLst/>
          </a:prstGeom>
          <a:noFill/>
        </p:spPr>
        <p:txBody>
          <a:bodyPr wrap="none" rtlCol="0">
            <a:spAutoFit/>
          </a:bodyPr>
          <a:lstStyle/>
          <a:p>
            <a:r>
              <a:rPr lang="en-IN" sz="3200" b="1" u="sng" dirty="0" smtClean="0">
                <a:latin typeface="+mj-lt"/>
              </a:rPr>
              <a:t>A Day in a Data Scientist’s Life</a:t>
            </a:r>
            <a:endParaRPr lang="en-IN" sz="3200" b="1" u="sng" dirty="0">
              <a:latin typeface="+mj-lt"/>
            </a:endParaRPr>
          </a:p>
        </p:txBody>
      </p:sp>
    </p:spTree>
    <p:extLst>
      <p:ext uri="{BB962C8B-B14F-4D97-AF65-F5344CB8AC3E}">
        <p14:creationId xmlns:p14="http://schemas.microsoft.com/office/powerpoint/2010/main" val="20471909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esentation3" id="{7F8FE84D-1C5B-4BEC-B121-E591FDBAB6BF}" vid="{661C2926-06AF-44F1-B5FF-221AB22533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7DF1B-6056-439C-A7E0-36C22B70ABF1}">
  <ds:schemaRefs>
    <ds:schemaRef ds:uri="http://schemas.microsoft.com/office/2006/metadata/properties"/>
    <ds:schemaRef ds:uri="http://schemas.microsoft.com/sharepoint/v3"/>
    <ds:schemaRef ds:uri="http://purl.org/dc/terms/"/>
    <ds:schemaRef ds:uri="http://schemas.openxmlformats.org/package/2006/metadata/core-properties"/>
    <ds:schemaRef ds:uri="6dc4bcd6-49db-4c07-9060-8acfc67cef9f"/>
    <ds:schemaRef ds:uri="http://purl.org/dc/dcmitype/"/>
    <ds:schemaRef ds:uri="http://schemas.microsoft.com/office/infopath/2007/PartnerControls"/>
    <ds:schemaRef ds:uri="http://purl.org/dc/elements/1.1/"/>
    <ds:schemaRef ds:uri="http://schemas.microsoft.com/office/2006/documentManagement/types"/>
    <ds:schemaRef ds:uri="fb0879af-3eba-417a-a55a-ffe6dcd6ca77"/>
    <ds:schemaRef ds:uri="http://www.w3.org/XML/1998/namespace"/>
  </ds:schemaRefs>
</ds:datastoreItem>
</file>

<file path=customXml/itemProps2.xml><?xml version="1.0" encoding="utf-8"?>
<ds:datastoreItem xmlns:ds="http://schemas.openxmlformats.org/officeDocument/2006/customXml" ds:itemID="{1E58EF16-B055-4F34-8D7A-DD080B2C9F95}">
  <ds:schemaRefs>
    <ds:schemaRef ds:uri="http://schemas.microsoft.com/sharepoint/v3/contenttype/forms"/>
  </ds:schemaRefs>
</ds:datastoreItem>
</file>

<file path=customXml/itemProps3.xml><?xml version="1.0" encoding="utf-8"?>
<ds:datastoreItem xmlns:ds="http://schemas.openxmlformats.org/officeDocument/2006/customXml" ds:itemID="{F63D0180-3F4E-4F9D-9380-9BB760D9E9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555</Words>
  <Application>Microsoft Office PowerPoint</Application>
  <PresentationFormat>Custom</PresentationFormat>
  <Paragraphs>91</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Data Science with Python</vt:lpstr>
      <vt:lpstr>Certificate: Data Science with Python</vt:lpstr>
      <vt:lpstr>PowerPoint Presentation</vt:lpstr>
      <vt:lpstr>What is Data Science?</vt:lpstr>
      <vt:lpstr>PowerPoint Presentation</vt:lpstr>
      <vt:lpstr>Data Science with Python</vt:lpstr>
      <vt:lpstr>Python Programming Overview </vt:lpstr>
      <vt:lpstr>Python Programming Overview </vt:lpstr>
      <vt:lpstr>PowerPoint Presentation</vt:lpstr>
      <vt:lpstr>Libraries used in Data Science</vt:lpstr>
      <vt:lpstr>Libraries used in Data Science</vt:lpstr>
      <vt:lpstr>Libraries used in Data Science</vt:lpstr>
      <vt:lpstr>Libraries used in Data Science</vt:lpstr>
      <vt:lpstr>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 Picture Slide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2018-07-24T19:37:24Z</dcterms:created>
  <dcterms:modified xsi:type="dcterms:W3CDTF">2018-07-25T20:10:21Z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